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64" r:id="rId2"/>
    <p:sldId id="1205" r:id="rId3"/>
    <p:sldId id="266" r:id="rId4"/>
    <p:sldId id="1231" r:id="rId5"/>
    <p:sldId id="1232" r:id="rId6"/>
    <p:sldId id="1233" r:id="rId7"/>
    <p:sldId id="1235" r:id="rId8"/>
    <p:sldId id="1234" r:id="rId9"/>
    <p:sldId id="267" r:id="rId10"/>
    <p:sldId id="1208" r:id="rId11"/>
    <p:sldId id="262" r:id="rId12"/>
    <p:sldId id="263" r:id="rId13"/>
    <p:sldId id="1213" r:id="rId14"/>
    <p:sldId id="265" r:id="rId15"/>
    <p:sldId id="282" r:id="rId16"/>
    <p:sldId id="1209" r:id="rId17"/>
    <p:sldId id="268" r:id="rId18"/>
    <p:sldId id="1212" r:id="rId19"/>
    <p:sldId id="1217" r:id="rId20"/>
    <p:sldId id="1218" r:id="rId21"/>
    <p:sldId id="1219" r:id="rId22"/>
    <p:sldId id="1220" r:id="rId23"/>
    <p:sldId id="1221" r:id="rId24"/>
    <p:sldId id="1206" r:id="rId25"/>
    <p:sldId id="277" r:id="rId26"/>
    <p:sldId id="1224" r:id="rId27"/>
    <p:sldId id="1225" r:id="rId28"/>
    <p:sldId id="283" r:id="rId29"/>
    <p:sldId id="1207" r:id="rId30"/>
    <p:sldId id="1210"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extLst>
      <p:ext uri="{19B8F6BF-5375-455C-9EA6-DF929625EA0E}">
        <p15:presenceInfo xmlns:p15="http://schemas.microsoft.com/office/powerpoint/2012/main" userId="S-1-5-21-6776287-713701337-1555438652-1040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DEC"/>
    <a:srgbClr val="6F26E2"/>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0298" autoAdjust="0"/>
  </p:normalViewPr>
  <p:slideViewPr>
    <p:cSldViewPr snapToGrid="0">
      <p:cViewPr varScale="1">
        <p:scale>
          <a:sx n="103" d="100"/>
          <a:sy n="103" d="100"/>
        </p:scale>
        <p:origin x="624" y="78"/>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showGuides="1">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293A0AD-9992-0046-A721-F33A442B5F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03CB51F2-2F7B-1A45-8DD7-4610F843A3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t>13.10.2022</a:t>
            </a:fld>
            <a:endParaRPr lang="ru-RU"/>
          </a:p>
        </p:txBody>
      </p:sp>
      <p:sp>
        <p:nvSpPr>
          <p:cNvPr id="4" name="Нижний колонтитул 3">
            <a:extLst>
              <a:ext uri="{FF2B5EF4-FFF2-40B4-BE49-F238E27FC236}">
                <a16:creationId xmlns:a16="http://schemas.microsoft.com/office/drawing/2014/main" id="{190F9CF7-8F9B-C646-BEFE-9159EB50CD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1898EFFB-8EC6-4D4B-9BE9-A47D8ED5D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t>‹#›</a:t>
            </a:fld>
            <a:endParaRPr lang="ru-RU"/>
          </a:p>
        </p:txBody>
      </p:sp>
    </p:spTree>
    <p:extLst>
      <p:ext uri="{BB962C8B-B14F-4D97-AF65-F5344CB8AC3E}">
        <p14:creationId xmlns:p14="http://schemas.microsoft.com/office/powerpoint/2010/main" val="3361496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pPr/>
              <a:t>13.10.2022</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pPr/>
              <a:t>‹#›</a:t>
            </a:fld>
            <a:endParaRPr lang="ru-RU" dirty="0"/>
          </a:p>
        </p:txBody>
      </p:sp>
    </p:spTree>
    <p:extLst>
      <p:ext uri="{BB962C8B-B14F-4D97-AF65-F5344CB8AC3E}">
        <p14:creationId xmlns:p14="http://schemas.microsoft.com/office/powerpoint/2010/main" val="72669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roglib.io/p/python-web-developmen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roglib.io/p/django-sourc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a:t>
            </a:fld>
            <a:endParaRPr lang="ru-RU"/>
          </a:p>
        </p:txBody>
      </p:sp>
    </p:spTree>
    <p:extLst>
      <p:ext uri="{BB962C8B-B14F-4D97-AF65-F5344CB8AC3E}">
        <p14:creationId xmlns:p14="http://schemas.microsoft.com/office/powerpoint/2010/main" val="198616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11</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12</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D57EC26E-FE6A-4D21-B312-C3C13AE28280}"/>
              </a:ext>
            </a:extLst>
          </p:cNvPr>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p>
          <a:p>
            <a:endParaRPr lang="ru-RU" dirty="0"/>
          </a:p>
        </p:txBody>
      </p:sp>
    </p:spTree>
    <p:extLst>
      <p:ext uri="{BB962C8B-B14F-4D97-AF65-F5344CB8AC3E}">
        <p14:creationId xmlns:p14="http://schemas.microsoft.com/office/powerpoint/2010/main" val="179197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a:ea typeface="Arial"/>
                <a:cs typeface="Arial"/>
                <a:sym typeface="Arial"/>
              </a:rPr>
              <a:t>блокеров</a:t>
            </a:r>
            <a:r>
              <a:rPr lang="ru-RU" b="0" i="0" dirty="0">
                <a:solidFill>
                  <a:srgbClr val="000000"/>
                </a:solidFill>
                <a:latin typeface="Arial"/>
                <a:ea typeface="Arial"/>
                <a:cs typeface="Arial"/>
                <a:sym typeface="Arial"/>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15</a:t>
            </a:fld>
            <a:endParaRPr dirty="0">
              <a:latin typeface="Croc" panose="020B0502020203020203" pitchFamily="34" charset="0"/>
            </a:endParaRPr>
          </a:p>
        </p:txBody>
      </p:sp>
    </p:spTree>
    <p:extLst>
      <p:ext uri="{BB962C8B-B14F-4D97-AF65-F5344CB8AC3E}">
        <p14:creationId xmlns:p14="http://schemas.microsoft.com/office/powerpoint/2010/main" val="2376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16</a:t>
            </a:fld>
            <a:endParaRPr lang="ru-RU"/>
          </a:p>
        </p:txBody>
      </p:sp>
    </p:spTree>
    <p:extLst>
      <p:ext uri="{BB962C8B-B14F-4D97-AF65-F5344CB8AC3E}">
        <p14:creationId xmlns:p14="http://schemas.microsoft.com/office/powerpoint/2010/main" val="22900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18</a:t>
            </a:fld>
            <a:endParaRPr lang="ru-RU"/>
          </a:p>
        </p:txBody>
      </p:sp>
    </p:spTree>
    <p:extLst>
      <p:ext uri="{BB962C8B-B14F-4D97-AF65-F5344CB8AC3E}">
        <p14:creationId xmlns:p14="http://schemas.microsoft.com/office/powerpoint/2010/main" val="210044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extLst>
      <p:ext uri="{BB962C8B-B14F-4D97-AF65-F5344CB8AC3E}">
        <p14:creationId xmlns:p14="http://schemas.microsoft.com/office/powerpoint/2010/main" val="378114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p>
        </p:txBody>
      </p:sp>
    </p:spTree>
    <p:extLst>
      <p:ext uri="{BB962C8B-B14F-4D97-AF65-F5344CB8AC3E}">
        <p14:creationId xmlns:p14="http://schemas.microsoft.com/office/powerpoint/2010/main" val="308615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extLst>
      <p:ext uri="{BB962C8B-B14F-4D97-AF65-F5344CB8AC3E}">
        <p14:creationId xmlns:p14="http://schemas.microsoft.com/office/powerpoint/2010/main" val="3788240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p>
          <a:p>
            <a:br>
              <a:rPr lang="ru-RU" b="0" i="0" dirty="0">
                <a:solidFill>
                  <a:srgbClr val="464848"/>
                </a:solidFill>
                <a:effectLst/>
                <a:latin typeface="Merriweather"/>
              </a:rPr>
            </a:br>
            <a:endParaRPr lang="ru-RU" b="0" i="0" dirty="0">
              <a:solidFill>
                <a:srgbClr val="464848"/>
              </a:solidFill>
              <a:effectLst/>
              <a:latin typeface="Merriweather"/>
            </a:endParaRPr>
          </a:p>
        </p:txBody>
      </p:sp>
    </p:spTree>
    <p:extLst>
      <p:ext uri="{BB962C8B-B14F-4D97-AF65-F5344CB8AC3E}">
        <p14:creationId xmlns:p14="http://schemas.microsoft.com/office/powerpoint/2010/main" val="172039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Теперь к настоящим взрослым методам. 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a:t>
            </a:r>
            <a:r>
              <a:rPr lang="ru-RU" b="0" i="0" dirty="0" err="1">
                <a:solidFill>
                  <a:srgbClr val="464848"/>
                </a:solidFill>
                <a:effectLst/>
                <a:latin typeface="Merriweather"/>
              </a:rPr>
              <a:t>продакшене</a:t>
            </a:r>
            <a:r>
              <a:rPr lang="ru-RU" b="0" i="0" dirty="0">
                <a:solidFill>
                  <a:srgbClr val="464848"/>
                </a:solidFill>
                <a:effectLst/>
                <a:latin typeface="Merriweather"/>
              </a:rPr>
              <a:t>. Только о нейросетях трещат на каждом углу, а слова «</a:t>
            </a:r>
            <a:r>
              <a:rPr lang="ru-RU" b="0" i="0" dirty="0" err="1">
                <a:solidFill>
                  <a:srgbClr val="464848"/>
                </a:solidFill>
                <a:effectLst/>
                <a:latin typeface="Merriweather"/>
              </a:rPr>
              <a:t>бустинг</a:t>
            </a:r>
            <a:r>
              <a:rPr lang="ru-RU" b="0" i="0" dirty="0">
                <a:solidFill>
                  <a:srgbClr val="464848"/>
                </a:solidFill>
                <a:effectLst/>
                <a:latin typeface="Merriweather"/>
              </a:rPr>
              <a:t>» и «</a:t>
            </a:r>
            <a:r>
              <a:rPr lang="ru-RU" b="0" i="0" dirty="0" err="1">
                <a:solidFill>
                  <a:srgbClr val="464848"/>
                </a:solidFill>
                <a:effectLst/>
                <a:latin typeface="Merriweather"/>
              </a:rPr>
              <a:t>бэггинг</a:t>
            </a:r>
            <a:r>
              <a:rPr lang="ru-RU" b="0" i="0" dirty="0">
                <a:solidFill>
                  <a:srgbClr val="464848"/>
                </a:solidFill>
                <a:effectLst/>
                <a:latin typeface="Merriweather"/>
              </a:rPr>
              <a:t>», наверное, пугают только хипстеров с </a:t>
            </a:r>
            <a:r>
              <a:rPr lang="ru-RU" b="0" i="0" dirty="0" err="1">
                <a:solidFill>
                  <a:srgbClr val="464848"/>
                </a:solidFill>
                <a:effectLst/>
                <a:latin typeface="Merriweather"/>
              </a:rPr>
              <a:t>теккранча</a:t>
            </a:r>
            <a:r>
              <a:rPr lang="ru-RU" b="0" i="0" dirty="0">
                <a:solidFill>
                  <a:srgbClr val="464848"/>
                </a:solidFill>
                <a:effectLst/>
                <a:latin typeface="Merriweather"/>
              </a:rPr>
              <a:t>.</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p>
          <a:p>
            <a:pPr algn="l"/>
            <a:br>
              <a:rPr lang="ru-RU" dirty="0"/>
            </a:br>
            <a:r>
              <a:rPr lang="ru-RU" b="0" i="0" dirty="0">
                <a:solidFill>
                  <a:srgbClr val="464848"/>
                </a:solidFill>
                <a:effectLst/>
                <a:latin typeface="Merriweather"/>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тупые, но очень стабильные.</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p>
          <a:p>
            <a:pPr indent="450215" algn="just">
              <a:lnSpc>
                <a:spcPct val="150000"/>
              </a:lnSpc>
            </a:pPr>
            <a:br>
              <a:rPr lang="ru-RU" dirty="0"/>
            </a:b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Стекинг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когда обучается несколько разных алгоритмов и передаются их результаты на вход последнему (как правило регрессии), который принимает итоговое решение. На практике применяется довольно редко, поскольку следующие два вида более эффективны.</a:t>
            </a:r>
          </a:p>
          <a:p>
            <a:pPr indent="450215" algn="just">
              <a:lnSpc>
                <a:spcPct val="150000"/>
              </a:lnSpc>
            </a:pP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обучение одним алгоритмом много раз на случайных выборках из исходных данных и последующем усреднении результатов, при этом данные в случайных выборках могут повторятся. Самым популярным примером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алгоритм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деревьях схема которого приведена ниже:</a:t>
            </a:r>
          </a:p>
          <a:p>
            <a:pPr indent="450215" algn="just">
              <a:lnSpc>
                <a:spcPct val="150000"/>
              </a:lnSpc>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 последовательное обучение алгоритмов, при этом выборки не случайны – в каждую новую выборку попадают часть данных, на которых алгоритм отработал неправильно, то есть происходит </a:t>
            </a:r>
            <a:r>
              <a:rPr lang="ru-RU" sz="1800" dirty="0" err="1">
                <a:effectLst/>
                <a:latin typeface="Times New Roman" panose="02020603050405020304" pitchFamily="18" charset="0"/>
                <a:ea typeface="Calibri" panose="020F0502020204030204" pitchFamily="34" charset="0"/>
              </a:rPr>
              <a:t>дообучение</a:t>
            </a:r>
            <a:r>
              <a:rPr lang="ru-RU" sz="1800" dirty="0">
                <a:effectLst/>
                <a:latin typeface="Times New Roman" panose="02020603050405020304" pitchFamily="18" charset="0"/>
                <a:ea typeface="Calibri" panose="020F0502020204030204" pitchFamily="34" charset="0"/>
              </a:rPr>
              <a:t> алгоритмов на ошибках предыдущего алгоритма. Среди всех методов, </a:t>
            </a:r>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в среднем, дает самые высокие результаты точности классификации, из минусов - не может быть распараллелен, но работает все равно быстрее чем нейросети </a:t>
            </a:r>
            <a:endParaRPr lang="ru-RU" b="0" i="0" dirty="0">
              <a:solidFill>
                <a:srgbClr val="464848"/>
              </a:solidFill>
              <a:effectLst/>
              <a:latin typeface="Merriweather"/>
            </a:endParaRPr>
          </a:p>
        </p:txBody>
      </p:sp>
    </p:spTree>
    <p:extLst>
      <p:ext uri="{BB962C8B-B14F-4D97-AF65-F5344CB8AC3E}">
        <p14:creationId xmlns:p14="http://schemas.microsoft.com/office/powerpoint/2010/main" val="182561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Интуитивно понятной, очевидной и почти неиспользуемой метрикой является </a:t>
            </a:r>
            <a:r>
              <a:rPr lang="ru-RU" b="0" i="0" dirty="0" err="1">
                <a:solidFill>
                  <a:srgbClr val="111111"/>
                </a:solidFill>
                <a:effectLst/>
                <a:latin typeface="-apple-system"/>
              </a:rPr>
              <a:t>accuracy</a:t>
            </a:r>
            <a:r>
              <a:rPr lang="ru-RU" b="0" i="0" dirty="0">
                <a:solidFill>
                  <a:srgbClr val="111111"/>
                </a:solidFill>
                <a:effectLst/>
                <a:latin typeface="-apple-system"/>
              </a:rPr>
              <a:t> — доля правильных ответов алгоритма:</a:t>
            </a:r>
          </a:p>
          <a:p>
            <a:r>
              <a:rPr lang="ru-RU" b="0" i="0" dirty="0">
                <a:solidFill>
                  <a:srgbClr val="111111"/>
                </a:solidFill>
                <a:effectLst/>
                <a:latin typeface="-apple-system"/>
              </a:rPr>
              <a:t>Допустим, мы хотим оценить работу спам-фильтра почты. У нас есть 100 не-спам писем, 90 из которых наш классификатор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90,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10), и 10 спам-писем, 5 из которых классификатор также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5,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5).</a:t>
            </a:r>
            <a:br>
              <a:rPr lang="ru-RU" dirty="0"/>
            </a:br>
            <a:r>
              <a:rPr lang="ru-RU" b="0" i="0" dirty="0">
                <a:solidFill>
                  <a:srgbClr val="111111"/>
                </a:solidFill>
                <a:effectLst/>
                <a:latin typeface="-apple-system"/>
              </a:rPr>
              <a:t>Тогда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r>
              <a:rPr lang="ru-RU" b="0" i="0" dirty="0">
                <a:solidFill>
                  <a:srgbClr val="111111"/>
                </a:solidFill>
                <a:effectLst/>
                <a:latin typeface="-apple-system"/>
              </a:rPr>
              <a:t>Однако если мы просто будем предсказывать все письма как не-спам, то получим более высокую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Precision можно интерпретировать как долю объектов, названных классификатором положительными и при этом действительно являющимися положительными, а </a:t>
            </a:r>
            <a:r>
              <a:rPr lang="ru-RU" b="0" i="0" dirty="0" err="1">
                <a:solidFill>
                  <a:srgbClr val="111111"/>
                </a:solidFill>
                <a:effectLst/>
                <a:latin typeface="-apple-system"/>
              </a:rPr>
              <a:t>recall</a:t>
            </a:r>
            <a:r>
              <a:rPr lang="ru-RU" b="0" i="0" dirty="0">
                <a:solidFill>
                  <a:srgbClr val="111111"/>
                </a:solidFill>
                <a:effectLst/>
                <a:latin typeface="-apple-system"/>
              </a:rPr>
              <a:t> показывает, какую долю объектов положительного класса из всех объектов положительного класса нашел алгоритм.</a:t>
            </a:r>
          </a:p>
          <a:p>
            <a:r>
              <a:rPr lang="ru-RU" b="0" i="0" dirty="0">
                <a:solidFill>
                  <a:srgbClr val="111111"/>
                </a:solidFill>
                <a:effectLst/>
                <a:latin typeface="-apple-system"/>
              </a:rPr>
              <a:t>При этом, наша модель совершенно не обладает никакой предсказательной силой, так как изначально мы хотели определять письма со спамом. Преодолеть это нам поможет переход с общей для всех классов метрики к отдельным показателям качества классов.</a:t>
            </a:r>
            <a:br>
              <a:rPr lang="ru-RU" dirty="0"/>
            </a:br>
            <a:endParaRPr lang="ru-RU" b="0" i="0" dirty="0">
              <a:solidFill>
                <a:srgbClr val="111111"/>
              </a:solidFill>
              <a:effectLst/>
              <a:latin typeface="-apple-system"/>
            </a:endParaRPr>
          </a:p>
          <a:p>
            <a:br>
              <a:rPr lang="ru-RU" dirty="0"/>
            </a:br>
            <a:endParaRPr lang="ru-RU" dirty="0"/>
          </a:p>
        </p:txBody>
      </p:sp>
      <p:sp>
        <p:nvSpPr>
          <p:cNvPr id="4" name="Номер слайда 3"/>
          <p:cNvSpPr>
            <a:spLocks noGrp="1"/>
          </p:cNvSpPr>
          <p:nvPr>
            <p:ph type="sldNum" sz="quarter" idx="5"/>
          </p:nvPr>
        </p:nvSpPr>
        <p:spPr/>
        <p:txBody>
          <a:bodyPr/>
          <a:lstStyle/>
          <a:p>
            <a:fld id="{D3194510-4DFF-4EE5-8960-AACFA22B1AD6}" type="slidenum">
              <a:rPr lang="ru-RU" smtClean="0"/>
              <a:pPr/>
              <a:t>23</a:t>
            </a:fld>
            <a:endParaRPr lang="ru-RU" dirty="0"/>
          </a:p>
        </p:txBody>
      </p:sp>
    </p:spTree>
    <p:extLst>
      <p:ext uri="{BB962C8B-B14F-4D97-AF65-F5344CB8AC3E}">
        <p14:creationId xmlns:p14="http://schemas.microsoft.com/office/powerpoint/2010/main" val="55789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24</a:t>
            </a:fld>
            <a:endParaRPr lang="ru-RU"/>
          </a:p>
        </p:txBody>
      </p:sp>
    </p:spTree>
    <p:extLst>
      <p:ext uri="{BB962C8B-B14F-4D97-AF65-F5344CB8AC3E}">
        <p14:creationId xmlns:p14="http://schemas.microsoft.com/office/powerpoint/2010/main" val="2111066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Он позаимствовал многие средства программирования, присущие другим языкам.</a:t>
            </a:r>
            <a:br>
              <a:rPr lang="ru-RU" sz="1200" b="0" i="0" dirty="0">
                <a:solidFill>
                  <a:srgbClr val="000000"/>
                </a:solidFill>
                <a:latin typeface="Arial"/>
                <a:ea typeface="Arial"/>
                <a:cs typeface="Arial"/>
                <a:sym typeface="Arial"/>
              </a:rPr>
            </a:br>
            <a:r>
              <a:rPr lang="ru-RU" sz="1200" b="0" i="0" dirty="0">
                <a:solidFill>
                  <a:srgbClr val="000000"/>
                </a:solidFill>
                <a:latin typeface="Arial"/>
                <a:ea typeface="Arial"/>
                <a:cs typeface="Arial"/>
                <a:sym typeface="Arial"/>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a:ea typeface="Arial"/>
                <a:cs typeface="Arial"/>
                <a:sym typeface="Arial"/>
              </a:rPr>
            </a:br>
            <a:endParaRPr sz="1200" b="0" i="0" dirty="0">
              <a:solidFill>
                <a:srgbClr val="000000"/>
              </a:solidFill>
              <a:latin typeface="Arial"/>
              <a:ea typeface="Arial"/>
              <a:cs typeface="Arial"/>
              <a:sym typeface="Arial"/>
            </a:endParaRPr>
          </a:p>
          <a:p>
            <a:pPr marL="0" lvl="0" indent="0" algn="l" rtl="0">
              <a:spcBef>
                <a:spcPts val="0"/>
              </a:spcBef>
              <a:spcAft>
                <a:spcPts val="0"/>
              </a:spcAft>
              <a:buNone/>
            </a:pPr>
            <a:endParaRPr b="0" i="0" dirty="0">
              <a:solidFill>
                <a:srgbClr val="000000"/>
              </a:solidFill>
              <a:latin typeface="Arial"/>
              <a:ea typeface="Arial"/>
              <a:cs typeface="Arial"/>
              <a:sym typeface="Arial"/>
            </a:endParaRPr>
          </a:p>
          <a:p>
            <a:pPr marL="0" lvl="0" indent="0" algn="l" rtl="0">
              <a:spcBef>
                <a:spcPts val="0"/>
              </a:spcBef>
              <a:spcAft>
                <a:spcPts val="0"/>
              </a:spcAft>
              <a:buNone/>
            </a:pPr>
            <a:r>
              <a:rPr lang="ru-RU" b="0" i="0" dirty="0">
                <a:solidFill>
                  <a:srgbClr val="000000"/>
                </a:solidFill>
                <a:latin typeface="Arial"/>
                <a:ea typeface="Arial"/>
                <a:cs typeface="Arial"/>
                <a:sym typeface="Arial"/>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a:ea typeface="Arial"/>
                <a:cs typeface="Arial"/>
                <a:sym typeface="Arial"/>
              </a:rPr>
              <a:t>Программисты также вольны модернизировать язык, не ставя в известность автора.</a:t>
            </a:r>
            <a:br>
              <a:rPr lang="ru-RU" dirty="0"/>
            </a:br>
            <a:r>
              <a:rPr lang="ru-RU" b="0" i="0" dirty="0">
                <a:solidFill>
                  <a:srgbClr val="000000"/>
                </a:solidFill>
                <a:latin typeface="Arial"/>
                <a:ea typeface="Arial"/>
                <a:cs typeface="Arial"/>
                <a:sym typeface="Arial"/>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a:ea typeface="Arial"/>
                <a:cs typeface="Arial"/>
                <a:sym typeface="Arial"/>
              </a:rPr>
              <a:t>Enhancement</a:t>
            </a:r>
            <a:r>
              <a:rPr lang="ru-RU" b="0" i="0" dirty="0">
                <a:solidFill>
                  <a:srgbClr val="000000"/>
                </a:solidFill>
                <a:latin typeface="Arial"/>
                <a:ea typeface="Arial"/>
                <a:cs typeface="Arial"/>
                <a:sym typeface="Arial"/>
              </a:rPr>
              <a:t> </a:t>
            </a:r>
            <a:r>
              <a:rPr lang="ru-RU" b="0" i="0" dirty="0" err="1">
                <a:solidFill>
                  <a:srgbClr val="000000"/>
                </a:solidFill>
                <a:latin typeface="Arial"/>
                <a:ea typeface="Arial"/>
                <a:cs typeface="Arial"/>
                <a:sym typeface="Arial"/>
              </a:rPr>
              <a:t>Proposal</a:t>
            </a:r>
            <a:r>
              <a:rPr lang="ru-RU" b="0" i="0" dirty="0">
                <a:solidFill>
                  <a:srgbClr val="000000"/>
                </a:solidFill>
                <a:latin typeface="Arial"/>
                <a:ea typeface="Arial"/>
                <a:cs typeface="Arial"/>
                <a:sym typeface="Arial"/>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26</a:t>
            </a:fld>
            <a:endParaRPr lang="ru-RU"/>
          </a:p>
        </p:txBody>
      </p:sp>
    </p:spTree>
    <p:extLst>
      <p:ext uri="{BB962C8B-B14F-4D97-AF65-F5344CB8AC3E}">
        <p14:creationId xmlns:p14="http://schemas.microsoft.com/office/powerpoint/2010/main" val="304025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27</a:t>
            </a:fld>
            <a:endParaRPr/>
          </a:p>
        </p:txBody>
      </p:sp>
    </p:spTree>
    <p:extLst>
      <p:ext uri="{BB962C8B-B14F-4D97-AF65-F5344CB8AC3E}">
        <p14:creationId xmlns:p14="http://schemas.microsoft.com/office/powerpoint/2010/main" val="8512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29</a:t>
            </a:fld>
            <a:endParaRPr lang="ru-RU"/>
          </a:p>
        </p:txBody>
      </p:sp>
    </p:spTree>
    <p:extLst>
      <p:ext uri="{BB962C8B-B14F-4D97-AF65-F5344CB8AC3E}">
        <p14:creationId xmlns:p14="http://schemas.microsoft.com/office/powerpoint/2010/main" val="332595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30</a:t>
            </a:fld>
            <a:endParaRPr lang="ru-RU"/>
          </a:p>
        </p:txBody>
      </p:sp>
    </p:spTree>
    <p:extLst>
      <p:ext uri="{BB962C8B-B14F-4D97-AF65-F5344CB8AC3E}">
        <p14:creationId xmlns:p14="http://schemas.microsoft.com/office/powerpoint/2010/main" val="31402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3</a:t>
            </a:fld>
            <a:endParaRPr lang="ru-RU"/>
          </a:p>
        </p:txBody>
      </p:sp>
    </p:spTree>
    <p:extLst>
      <p:ext uri="{BB962C8B-B14F-4D97-AF65-F5344CB8AC3E}">
        <p14:creationId xmlns:p14="http://schemas.microsoft.com/office/powerpoint/2010/main" val="12297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7095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4060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9209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6677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a:ea typeface="Arial"/>
                <a:cs typeface="Arial"/>
                <a:sym typeface="Arial"/>
              </a:rPr>
              <a:t>Трюизм</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Треугольник </a:t>
            </a:r>
            <a:r>
              <a:rPr lang="ru-RU" sz="1200" b="0" i="0" dirty="0" err="1">
                <a:solidFill>
                  <a:schemeClr val="dk1"/>
                </a:solidFill>
                <a:latin typeface="Arial"/>
                <a:ea typeface="Arial"/>
                <a:cs typeface="Arial"/>
                <a:sym typeface="Arial"/>
              </a:rPr>
              <a:t>серпинского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Юпайтер</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ARCH</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Аусформинг</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Bash</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Флукурзистенция</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Эксимеры</a:t>
            </a:r>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фласк</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Птеригиум</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Джанго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Аустенит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Перцептрон</a:t>
            </a:r>
          </a:p>
          <a:p>
            <a:pPr marL="0" lvl="0" indent="0" algn="l" rtl="0">
              <a:spcBef>
                <a:spcPts val="0"/>
              </a:spcBef>
              <a:spcAft>
                <a:spcPts val="0"/>
              </a:spcAft>
              <a:buNone/>
            </a:pPr>
            <a:r>
              <a:rPr lang="ru-RU" sz="1200" b="0" i="0" dirty="0">
                <a:solidFill>
                  <a:schemeClr val="dk1"/>
                </a:solidFill>
                <a:latin typeface="Arial"/>
                <a:ea typeface="Arial"/>
                <a:cs typeface="Arial"/>
                <a:sym typeface="Arial"/>
              </a:rPr>
              <a:t>Структура </a:t>
            </a:r>
            <a:r>
              <a:rPr lang="ru-RU" sz="1200" b="0" i="0" dirty="0" err="1">
                <a:solidFill>
                  <a:schemeClr val="dk1"/>
                </a:solidFill>
                <a:latin typeface="Arial"/>
                <a:ea typeface="Arial"/>
                <a:cs typeface="Arial"/>
                <a:sym typeface="Arial"/>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9</a:t>
            </a:fld>
            <a:endParaRPr lang="ru-RU"/>
          </a:p>
        </p:txBody>
      </p:sp>
    </p:spTree>
    <p:extLst>
      <p:ext uri="{BB962C8B-B14F-4D97-AF65-F5344CB8AC3E}">
        <p14:creationId xmlns:p14="http://schemas.microsoft.com/office/powerpoint/2010/main" val="347236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Аналитик данных извлекает из данных смысл: структурирует их, формулирует и проверяет гипотезы, находит закономерности и делает выводы. </a:t>
            </a:r>
            <a:endParaRPr lang="ru-RU" dirty="0"/>
          </a:p>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Его работа помогает принимать решения в бизнесе, управлении и науке. </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10</a:t>
            </a:fld>
            <a:endParaRPr lang="ru-RU"/>
          </a:p>
        </p:txBody>
      </p:sp>
    </p:spTree>
    <p:extLst>
      <p:ext uri="{BB962C8B-B14F-4D97-AF65-F5344CB8AC3E}">
        <p14:creationId xmlns:p14="http://schemas.microsoft.com/office/powerpoint/2010/main" val="3598969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3600" b="1" i="0" u="none" strike="noStrike" cap="none">
                <a:solidFill>
                  <a:srgbClr val="3A393C"/>
                </a:solidFill>
                <a:latin typeface="Croc" panose="020B0502020203020203" pitchFamily="34" charset="0"/>
                <a:ea typeface="Croc" panose="020B0502020203020203" pitchFamily="34" charset="0"/>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24155322"/>
      </p:ext>
    </p:extLst>
  </p:cSld>
  <p:clrMapOvr>
    <a:masterClrMapping/>
  </p:clrMapOvr>
  <p:extLst>
    <p:ext uri="{DCECCB84-F9BA-43D5-87BE-67443E8EF086}">
      <p15:sldGuideLst xmlns:p15="http://schemas.microsoft.com/office/powerpoint/2012/main">
        <p15:guide id="1" pos="370" userDrawn="1">
          <p15:clr>
            <a:srgbClr val="FBAE40"/>
          </p15:clr>
        </p15:guide>
        <p15:guide id="2" orient="horz" pos="3952" userDrawn="1">
          <p15:clr>
            <a:srgbClr val="FBAE40"/>
          </p15:clr>
        </p15:guide>
        <p15:guide id="3" orient="horz" pos="4133" userDrawn="1">
          <p15:clr>
            <a:srgbClr val="FBAE40"/>
          </p15:clr>
        </p15:guide>
        <p15:guide id="4" pos="7310" userDrawn="1">
          <p15:clr>
            <a:srgbClr val="FBAE40"/>
          </p15:clr>
        </p15:guide>
        <p15:guide id="5" orient="horz" pos="368" userDrawn="1">
          <p15:clr>
            <a:srgbClr val="FBAE40"/>
          </p15:clr>
        </p15:guide>
        <p15:guide id="6" orient="horz"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09971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2800" b="0" i="0" u="none" strike="noStrike" cap="none">
                <a:solidFill>
                  <a:srgbClr val="3A393C"/>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a:ea typeface="Arial"/>
                <a:cs typeface="Arial"/>
                <a:sym typeface="Arial"/>
              </a:defRPr>
            </a:lvl1pPr>
            <a:lvl2pPr marL="914400" lvl="1" indent="-320040" algn="l">
              <a:lnSpc>
                <a:spcPct val="100000"/>
              </a:lnSpc>
              <a:spcBef>
                <a:spcPts val="500"/>
              </a:spcBef>
              <a:spcAft>
                <a:spcPts val="0"/>
              </a:spcAft>
              <a:buSzPts val="1440"/>
              <a:buChar char="•"/>
              <a:defRPr/>
            </a:lvl2pPr>
            <a:lvl3pPr marL="1371600" lvl="2" indent="-302894"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455290886"/>
      </p:ext>
    </p:extLst>
  </p:cSld>
  <p:clrMapOvr>
    <a:masterClrMapping/>
  </p:clrMapOvr>
  <p:extLst>
    <p:ext uri="{DCECCB84-F9BA-43D5-87BE-67443E8EF086}">
      <p15:sldGuideLst xmlns:p15="http://schemas.microsoft.com/office/powerpoint/2012/main">
        <p15:guide id="1" orient="horz" pos="845">
          <p15:clr>
            <a:srgbClr val="FBAE40"/>
          </p15:clr>
        </p15:guide>
        <p15:guide id="2" orient="horz" pos="4042">
          <p15:clr>
            <a:srgbClr val="FBAE40"/>
          </p15:clr>
        </p15:guide>
        <p15:guide id="3" orient="horz" pos="413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332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a:extLst>
              <a:ext uri="{FF2B5EF4-FFF2-40B4-BE49-F238E27FC236}">
                <a16:creationId xmlns:a16="http://schemas.microsoft.com/office/drawing/2014/main" id="{ED9F25B4-5177-4349-979E-EBD5EDE8B84B}"/>
              </a:ext>
            </a:extLst>
          </p:cNvPr>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a:extLst>
              <a:ext uri="{FF2B5EF4-FFF2-40B4-BE49-F238E27FC236}">
                <a16:creationId xmlns:a16="http://schemas.microsoft.com/office/drawing/2014/main" id="{62DE5817-D880-AE48-882B-7FA8DAB20BD6}"/>
              </a:ext>
            </a:extLst>
          </p:cNvPr>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a:extLst>
              <a:ext uri="{FF2B5EF4-FFF2-40B4-BE49-F238E27FC236}">
                <a16:creationId xmlns:a16="http://schemas.microsoft.com/office/drawing/2014/main" id="{C4A30FA2-C10F-DD4B-BF53-21E4631B3757}"/>
              </a:ext>
            </a:extLst>
          </p:cNvPr>
          <p:cNvSpPr>
            <a:spLocks noGrp="1"/>
          </p:cNvSpPr>
          <p:nvPr>
            <p:ph type="sldNum" sz="quarter" idx="10"/>
          </p:nvPr>
        </p:nvSpPr>
        <p:spPr/>
        <p:txBody>
          <a:bodyPr/>
          <a:lstStyle/>
          <a:p>
            <a:fld id="{1947F118-66FC-BE48-93F4-28945D1606A6}" type="slidenum">
              <a:rPr lang="ru-RU" smtClean="0"/>
              <a:pPr/>
              <a:t>‹#›</a:t>
            </a:fld>
            <a:endParaRPr lang="ru-RU"/>
          </a:p>
        </p:txBody>
      </p:sp>
    </p:spTree>
    <p:extLst>
      <p:ext uri="{BB962C8B-B14F-4D97-AF65-F5344CB8AC3E}">
        <p14:creationId xmlns:p14="http://schemas.microsoft.com/office/powerpoint/2010/main" val="1253001871"/>
      </p:ext>
    </p:extLst>
  </p:cSld>
  <p:clrMapOvr>
    <a:masterClrMapping/>
  </p:clrMapOvr>
  <p:extLst>
    <p:ext uri="{DCECCB84-F9BA-43D5-87BE-67443E8EF086}">
      <p15:sldGuideLst xmlns:p15="http://schemas.microsoft.com/office/powerpoint/2012/main">
        <p15:guide id="1" orient="horz" pos="4133">
          <p15:clr>
            <a:srgbClr val="FBAE40"/>
          </p15:clr>
        </p15:guide>
        <p15:guide id="2" orient="horz" pos="40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pPr/>
              <a:t>13.10.2022</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pPr/>
              <a:t>‹#›</a:t>
            </a:fld>
            <a:endParaRPr lang="ru-RU" dirty="0"/>
          </a:p>
        </p:txBody>
      </p:sp>
    </p:spTree>
    <p:extLst>
      <p:ext uri="{BB962C8B-B14F-4D97-AF65-F5344CB8AC3E}">
        <p14:creationId xmlns:p14="http://schemas.microsoft.com/office/powerpoint/2010/main" val="225543552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file:////Users/ykorovina/Desktop/shutterstock_1676998303-2.png" TargetMode="External"/><Relationship Id="rId5" Type="http://schemas.openxmlformats.org/officeDocument/2006/relationships/image" Target="../media/image9.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rrEnot/MISIS_202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vorobyevdaniel@gmail.com" TargetMode="External"/><Relationship Id="rId4" Type="http://schemas.openxmlformats.org/officeDocument/2006/relationships/hyperlink" Target="https://stepik.org/course/3356/syllab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file:////Users/ykorovina/Desktop/jeswin-thomas-guLAk5gqj-Y-unsplash.jpg"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346364" y="391245"/>
            <a:ext cx="10349346" cy="6075509"/>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a:t>
            </a:r>
            <a:r>
              <a:rPr lang="en-US" sz="4800" dirty="0">
                <a:solidFill>
                  <a:schemeClr val="bg1"/>
                </a:solidFill>
              </a:rPr>
              <a:t>2</a:t>
            </a:r>
            <a:r>
              <a:rPr lang="ru-RU" sz="4800" dirty="0">
                <a:solidFill>
                  <a:schemeClr val="bg1"/>
                </a:solidFill>
              </a:rPr>
              <a:t>/202</a:t>
            </a:r>
            <a:r>
              <a:rPr lang="en-US" sz="4800" dirty="0">
                <a:solidFill>
                  <a:schemeClr val="bg1"/>
                </a:solidFill>
              </a:rPr>
              <a:t>3</a:t>
            </a:r>
            <a:r>
              <a:rPr lang="ru-RU" sz="4800" dirty="0">
                <a:solidFill>
                  <a:schemeClr val="bg1"/>
                </a:solidFill>
              </a:rPr>
              <a:t> уч. года</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a:extLst>
              <a:ext uri="{FF2B5EF4-FFF2-40B4-BE49-F238E27FC236}">
                <a16:creationId xmlns:a16="http://schemas.microsoft.com/office/drawing/2014/main" id="{76F7C535-CFEF-FB4D-A359-A12EA6E547AE}"/>
              </a:ext>
            </a:extLst>
          </p:cNvPr>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p>
        </p:txBody>
      </p:sp>
    </p:spTree>
    <p:extLst>
      <p:ext uri="{BB962C8B-B14F-4D97-AF65-F5344CB8AC3E}">
        <p14:creationId xmlns:p14="http://schemas.microsoft.com/office/powerpoint/2010/main" val="321414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754" y="4961288"/>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6062752" y="320983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a:extLst>
              <a:ext uri="{FF2B5EF4-FFF2-40B4-BE49-F238E27FC236}">
                <a16:creationId xmlns:a16="http://schemas.microsoft.com/office/drawing/2014/main" id="{92A16DC6-7897-2249-ADAD-0B4ACD0D73FE}"/>
              </a:ext>
            </a:extLst>
          </p:cNvPr>
          <p:cNvSpPr txBox="1"/>
          <p:nvPr/>
        </p:nvSpPr>
        <p:spPr>
          <a:xfrm>
            <a:off x="586001" y="1028343"/>
            <a:ext cx="525878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p>
        </p:txBody>
      </p:sp>
      <p:sp>
        <p:nvSpPr>
          <p:cNvPr id="76" name="TextBox 75">
            <a:extLst>
              <a:ext uri="{FF2B5EF4-FFF2-40B4-BE49-F238E27FC236}">
                <a16:creationId xmlns:a16="http://schemas.microsoft.com/office/drawing/2014/main" id="{FE9EF7BC-E1AB-E946-B625-87B8C6D28996}"/>
              </a:ext>
            </a:extLst>
          </p:cNvPr>
          <p:cNvSpPr txBox="1"/>
          <p:nvPr/>
        </p:nvSpPr>
        <p:spPr>
          <a:xfrm>
            <a:off x="6095999" y="1241453"/>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p>
        </p:txBody>
      </p:sp>
      <p:pic>
        <p:nvPicPr>
          <p:cNvPr id="9" name="Рисунок 8" descr="Изображение выглядит как текст, компьютер, электроника&#10;&#10;Автоматически созданное описание">
            <a:extLst>
              <a:ext uri="{FF2B5EF4-FFF2-40B4-BE49-F238E27FC236}">
                <a16:creationId xmlns:a16="http://schemas.microsoft.com/office/drawing/2014/main" id="{AE074FCB-E0CB-E84A-AC23-7FD850F25FC3}"/>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924425" y="2079447"/>
            <a:ext cx="7267575" cy="4845050"/>
          </a:xfrm>
          <a:prstGeom prst="rect">
            <a:avLst/>
          </a:prstGeom>
        </p:spPr>
      </p:pic>
    </p:spTree>
    <p:extLst>
      <p:ext uri="{BB962C8B-B14F-4D97-AF65-F5344CB8AC3E}">
        <p14:creationId xmlns:p14="http://schemas.microsoft.com/office/powerpoint/2010/main" val="402353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a:ea typeface="Arial"/>
                <a:cs typeface="Arial"/>
                <a:sym typeface="Arial"/>
              </a:rPr>
              <a:t>Поместите здесь ваш текст</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a:solidFill>
                  <a:srgbClr val="171616"/>
                </a:solidFill>
                <a:latin typeface="Arial"/>
                <a:ea typeface="Arial"/>
                <a:cs typeface="Arial"/>
                <a:sym typeface="Arial"/>
              </a:rPr>
              <a:t>DA vs DS</a:t>
            </a:r>
            <a:endParaRPr/>
          </a:p>
          <a:p>
            <a:pPr marL="0" marR="0" lvl="0" indent="0" algn="ctr" rtl="0">
              <a:spcBef>
                <a:spcPts val="1000"/>
              </a:spcBef>
              <a:spcAft>
                <a:spcPts val="1000"/>
              </a:spcAft>
              <a:buNone/>
            </a:pPr>
            <a:r>
              <a:rPr lang="ru-RU" sz="7200">
                <a:solidFill>
                  <a:srgbClr val="171616"/>
                </a:solidFill>
                <a:latin typeface="Arial"/>
                <a:ea typeface="Arial"/>
                <a:cs typeface="Arial"/>
                <a:sym typeface="Arial"/>
              </a:rPr>
              <a:t>Fight!</a:t>
            </a:r>
            <a:endParaRPr sz="123400" b="1">
              <a:solidFill>
                <a:srgbClr val="171616"/>
              </a:solidFill>
              <a:latin typeface="Arial"/>
              <a:ea typeface="Arial"/>
              <a:cs typeface="Arial"/>
              <a:sym typeface="Arial"/>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b="0">
                <a:solidFill>
                  <a:schemeClr val="lt1"/>
                </a:solidFill>
              </a:rPr>
              <a:t>«DA или DS вот в чем вопрос…»</a:t>
            </a:r>
            <a:endParaRP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 знание предметной области</a:t>
            </a:r>
            <a:endParaRPr sz="2400" b="1" dirty="0">
              <a:solidFill>
                <a:schemeClr val="lt1"/>
              </a:solidFill>
              <a:latin typeface="Arial"/>
              <a:ea typeface="Arial"/>
              <a:cs typeface="Arial"/>
              <a:sym typeface="Arial"/>
            </a:endParaRPr>
          </a:p>
          <a:p>
            <a:pPr marL="342900" marR="0" lvl="0" indent="-342900" algn="l" rtl="0">
              <a:lnSpc>
                <a:spcPct val="100000"/>
              </a:lnSpc>
              <a:spcBef>
                <a:spcPts val="1000"/>
              </a:spcBef>
              <a:spcAft>
                <a:spcPts val="0"/>
              </a:spcAft>
              <a:buClr>
                <a:srgbClr val="FFFFFF"/>
              </a:buClr>
              <a:buSzPts val="2400"/>
              <a:buFont typeface="Arial"/>
              <a:buChar char="•"/>
            </a:pPr>
            <a:r>
              <a:rPr lang="ru-RU" sz="2400" b="1" i="0" u="none" strike="noStrike" cap="none" dirty="0">
                <a:solidFill>
                  <a:schemeClr val="lt1"/>
                </a:solidFill>
                <a:latin typeface="Arial"/>
                <a:ea typeface="Arial"/>
                <a:cs typeface="Arial"/>
                <a:sym typeface="Arial"/>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a:buChar char="•"/>
            </a:pPr>
            <a:r>
              <a:rPr lang="ru-RU" sz="2400" b="1" i="0" dirty="0">
                <a:solidFill>
                  <a:schemeClr val="lt1"/>
                </a:solidFill>
                <a:latin typeface="Arial"/>
                <a:ea typeface="Arial"/>
                <a:cs typeface="Arial"/>
                <a:sym typeface="Arial"/>
              </a:rPr>
              <a:t>Знание статистики</a:t>
            </a:r>
            <a:endParaRPr dirty="0"/>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Python, </a:t>
            </a:r>
            <a:r>
              <a:rPr lang="ru-RU" sz="2400" b="1" dirty="0" err="1">
                <a:solidFill>
                  <a:schemeClr val="lt1"/>
                </a:solidFill>
                <a:latin typeface="Arial"/>
                <a:ea typeface="Arial"/>
                <a:cs typeface="Arial"/>
                <a:sym typeface="Arial"/>
              </a:rPr>
              <a:t>Pandas</a:t>
            </a:r>
            <a:r>
              <a:rPr lang="ru-RU" sz="2400" b="1" dirty="0">
                <a:solidFill>
                  <a:schemeClr val="lt1"/>
                </a:solidFill>
                <a:latin typeface="Arial"/>
                <a:ea typeface="Arial"/>
                <a:cs typeface="Arial"/>
                <a:sym typeface="Arial"/>
              </a:rPr>
              <a:t> и немного ML</a:t>
            </a:r>
            <a:endParaRPr sz="2400" b="1" dirty="0">
              <a:solidFill>
                <a:schemeClr val="lt1"/>
              </a:solidFill>
              <a:latin typeface="Arial"/>
              <a:ea typeface="Arial"/>
              <a:cs typeface="Arial"/>
              <a:sym typeface="Arial"/>
            </a:endParaRPr>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SQL, EXCEL</a:t>
            </a:r>
            <a:endParaRPr sz="2400" b="1" i="0" dirty="0">
              <a:solidFill>
                <a:schemeClr val="lt1"/>
              </a:solidFill>
              <a:latin typeface="Arial"/>
              <a:ea typeface="Arial"/>
              <a:cs typeface="Arial"/>
              <a:sym typeface="Arial"/>
            </a:endParaRPr>
          </a:p>
          <a:p>
            <a:pPr marL="342900" marR="0" lvl="0" indent="-190500" algn="l" rtl="0">
              <a:lnSpc>
                <a:spcPct val="100000"/>
              </a:lnSpc>
              <a:spcBef>
                <a:spcPts val="1000"/>
              </a:spcBef>
              <a:spcAft>
                <a:spcPts val="0"/>
              </a:spcAft>
              <a:buClr>
                <a:srgbClr val="FFFFFF"/>
              </a:buClr>
              <a:buSzPts val="2400"/>
              <a:buFont typeface="Arial"/>
              <a:buNone/>
            </a:pPr>
            <a:endParaRPr sz="2400" b="0" i="0" u="none" strike="noStrike" cap="none" dirty="0">
              <a:solidFill>
                <a:schemeClr val="lt1"/>
              </a:solidFill>
              <a:latin typeface="Arial"/>
              <a:ea typeface="Arial"/>
              <a:cs typeface="Arial"/>
              <a:sym typeface="Arial"/>
            </a:endParaRPr>
          </a:p>
          <a:p>
            <a:pPr marL="342900" marR="0" lvl="0" indent="-190500" algn="l" rtl="0">
              <a:spcBef>
                <a:spcPts val="1000"/>
              </a:spcBef>
              <a:spcAft>
                <a:spcPts val="1000"/>
              </a:spcAft>
              <a:buClr>
                <a:schemeClr val="lt1"/>
              </a:buClr>
              <a:buSzPts val="2400"/>
              <a:buFont typeface="Arial"/>
              <a:buNone/>
            </a:pPr>
            <a:endParaRPr sz="2400" dirty="0">
              <a:solidFill>
                <a:schemeClr val="lt1"/>
              </a:solidFill>
              <a:latin typeface="Arial"/>
              <a:ea typeface="Arial"/>
              <a:cs typeface="Arial"/>
              <a:sym typeface="Arial"/>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Отличная</a:t>
            </a:r>
            <a:r>
              <a:rPr lang="ru-RU" sz="2400" b="1" i="0" dirty="0">
                <a:solidFill>
                  <a:schemeClr val="lt1"/>
                </a:solidFill>
                <a:latin typeface="Arial"/>
                <a:ea typeface="Arial"/>
                <a:cs typeface="Arial"/>
                <a:sym typeface="Arial"/>
              </a:rPr>
              <a:t> математическая подготовка</a:t>
            </a:r>
            <a:endParaRPr dirty="0"/>
          </a:p>
          <a:p>
            <a:pPr marL="342900" marR="0" lvl="0" indent="-342900" algn="l" rtl="0">
              <a:spcBef>
                <a:spcPts val="0"/>
              </a:spcBef>
              <a:spcAft>
                <a:spcPts val="0"/>
              </a:spcAft>
              <a:buClr>
                <a:schemeClr val="lt1"/>
              </a:buClr>
              <a:buSzPts val="2400"/>
              <a:buFont typeface="Arial"/>
              <a:buChar char="•"/>
            </a:pPr>
            <a:r>
              <a:rPr lang="ru-RU" sz="2400" b="1" i="0" dirty="0">
                <a:solidFill>
                  <a:schemeClr val="lt1"/>
                </a:solidFill>
                <a:latin typeface="Arial"/>
                <a:ea typeface="Arial"/>
                <a:cs typeface="Arial"/>
                <a:sym typeface="Arial"/>
              </a:rPr>
              <a:t> Умение программировать на Python, </a:t>
            </a:r>
            <a:r>
              <a:rPr lang="ru-RU" sz="2400" b="1" dirty="0">
                <a:solidFill>
                  <a:schemeClr val="lt1"/>
                </a:solidFill>
                <a:latin typeface="Arial"/>
                <a:ea typeface="Arial"/>
                <a:cs typeface="Arial"/>
                <a:sym typeface="Arial"/>
              </a:rPr>
              <a:t>SQL</a:t>
            </a:r>
            <a:r>
              <a:rPr lang="ru-RU" sz="2400" b="1" i="0" dirty="0">
                <a:solidFill>
                  <a:schemeClr val="lt1"/>
                </a:solidFill>
                <a:latin typeface="Arial"/>
                <a:ea typeface="Arial"/>
                <a:cs typeface="Arial"/>
                <a:sym typeface="Arial"/>
              </a:rPr>
              <a:t> и (Java/</a:t>
            </a:r>
            <a:r>
              <a:rPr lang="ru-RU" sz="2400" b="1" i="0" dirty="0" err="1">
                <a:solidFill>
                  <a:schemeClr val="lt1"/>
                </a:solidFill>
                <a:latin typeface="Arial"/>
                <a:ea typeface="Arial"/>
                <a:cs typeface="Arial"/>
                <a:sym typeface="Arial"/>
              </a:rPr>
              <a:t>Matlab</a:t>
            </a:r>
            <a:r>
              <a:rPr lang="ru-RU" sz="2400" b="1" dirty="0">
                <a:solidFill>
                  <a:schemeClr val="lt1"/>
                </a:solidFill>
                <a:latin typeface="Arial"/>
                <a:ea typeface="Arial"/>
                <a:cs typeface="Arial"/>
                <a:sym typeface="Arial"/>
              </a:rPr>
              <a:t>/</a:t>
            </a:r>
            <a:r>
              <a:rPr lang="ru-RU" sz="2400" b="1" i="0" dirty="0">
                <a:solidFill>
                  <a:schemeClr val="lt1"/>
                </a:solidFill>
                <a:latin typeface="Arial"/>
                <a:ea typeface="Arial"/>
                <a:cs typeface="Arial"/>
                <a:sym typeface="Arial"/>
              </a:rPr>
              <a:t>R/Scala)</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a:t>
            </a:r>
            <a:r>
              <a:rPr lang="ru-RU" sz="2400" b="1" i="0" dirty="0">
                <a:solidFill>
                  <a:schemeClr val="lt1"/>
                </a:solidFill>
                <a:latin typeface="Arial"/>
                <a:ea typeface="Arial"/>
                <a:cs typeface="Arial"/>
                <a:sym typeface="Arial"/>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У</a:t>
            </a:r>
            <a:r>
              <a:rPr lang="ru-RU" sz="2400" b="1" i="0" dirty="0">
                <a:solidFill>
                  <a:schemeClr val="lt1"/>
                </a:solidFill>
                <a:latin typeface="Arial"/>
                <a:ea typeface="Arial"/>
                <a:cs typeface="Arial"/>
                <a:sym typeface="Arial"/>
              </a:rPr>
              <a:t>мение работать с большими данными (Big Data) — </a:t>
            </a:r>
            <a:r>
              <a:rPr lang="ru-RU" sz="2400" b="1" i="0" dirty="0" err="1">
                <a:solidFill>
                  <a:schemeClr val="lt1"/>
                </a:solidFill>
                <a:latin typeface="Arial"/>
                <a:ea typeface="Arial"/>
                <a:cs typeface="Arial"/>
                <a:sym typeface="Arial"/>
              </a:rPr>
              <a:t>Hadoop</a:t>
            </a:r>
            <a:r>
              <a:rPr lang="ru-RU" sz="2400" b="1" i="0" dirty="0">
                <a:solidFill>
                  <a:schemeClr val="lt1"/>
                </a:solidFill>
                <a:latin typeface="Arial"/>
                <a:ea typeface="Arial"/>
                <a:cs typeface="Arial"/>
                <a:sym typeface="Arial"/>
              </a:rPr>
              <a:t> и его друзья</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Хороший технический бэкграунд</a:t>
            </a:r>
            <a:endParaRPr sz="2400" b="1" dirty="0">
              <a:solidFill>
                <a:schemeClr val="lt1"/>
              </a:solidFill>
              <a:latin typeface="Arial"/>
              <a:ea typeface="Arial"/>
              <a:cs typeface="Arial"/>
              <a:sym typeface="Arial"/>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Аналитик данных (DA)</a:t>
            </a:r>
            <a:endParaRP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Дата-саентист (DS)</a:t>
            </a:r>
            <a:endParaRPr/>
          </a:p>
        </p:txBody>
      </p:sp>
      <p:sp>
        <p:nvSpPr>
          <p:cNvPr id="169" name="Google Shape;169;p8"/>
          <p:cNvSpPr txBox="1"/>
          <p:nvPr/>
        </p:nvSpPr>
        <p:spPr>
          <a:xfrm>
            <a:off x="1514475" y="6294240"/>
            <a:ext cx="637370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u="sng" dirty="0">
                <a:solidFill>
                  <a:schemeClr val="lt1"/>
                </a:solidFill>
                <a:latin typeface="Arial"/>
                <a:ea typeface="Arial"/>
                <a:cs typeface="Arial"/>
                <a:sym typeface="Arial"/>
              </a:rPr>
              <a:t>*на текущий момент</a:t>
            </a:r>
            <a:endParaRPr sz="2800" b="1" i="1" u="sng" dirty="0">
              <a:solidFill>
                <a:schemeClr val="lt1"/>
              </a:solidFill>
              <a:latin typeface="Arial"/>
              <a:ea typeface="Arial"/>
              <a:cs typeface="Arial"/>
              <a:sym typeface="Arial"/>
            </a:endParaRPr>
          </a:p>
        </p:txBody>
      </p:sp>
      <p:sp>
        <p:nvSpPr>
          <p:cNvPr id="170" name="Google Shape;170;p8"/>
          <p:cNvSpPr txBox="1"/>
          <p:nvPr/>
        </p:nvSpPr>
        <p:spPr>
          <a:xfrm>
            <a:off x="5953125" y="6402990"/>
            <a:ext cx="6238875"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dirty="0">
                <a:solidFill>
                  <a:schemeClr val="lt1"/>
                </a:solidFill>
                <a:latin typeface="Arial"/>
                <a:ea typeface="Arial"/>
                <a:cs typeface="Arial"/>
                <a:sym typeface="Arial"/>
              </a:rPr>
              <a:t>P.S. А еще есть ML-инженеры…</a:t>
            </a:r>
            <a:endParaRPr sz="2800" b="1" i="1" dirty="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114299" y="-8692"/>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a:extLst>
              <a:ext uri="{FF2B5EF4-FFF2-40B4-BE49-F238E27FC236}">
                <a16:creationId xmlns:a16="http://schemas.microsoft.com/office/drawing/2014/main" id="{5027076A-6097-0743-AB26-ECF353F2A321}"/>
              </a:ext>
            </a:extLst>
          </p:cNvPr>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p>
        </p:txBody>
      </p:sp>
      <p:sp>
        <p:nvSpPr>
          <p:cNvPr id="29" name="TextBox 28">
            <a:extLst>
              <a:ext uri="{FF2B5EF4-FFF2-40B4-BE49-F238E27FC236}">
                <a16:creationId xmlns:a16="http://schemas.microsoft.com/office/drawing/2014/main" id="{4ECD0D4B-DA80-2D49-AF2D-3B396D442FA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pic>
        <p:nvPicPr>
          <p:cNvPr id="6146" name="Picture 2">
            <a:extLst>
              <a:ext uri="{FF2B5EF4-FFF2-40B4-BE49-F238E27FC236}">
                <a16:creationId xmlns:a16="http://schemas.microsoft.com/office/drawing/2014/main" id="{46B9EFEE-39B0-4022-9EFB-099D1469FE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025D22-1415-44DE-B192-1E43239883D1}"/>
              </a:ext>
            </a:extLst>
          </p:cNvPr>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p>
          <a:p>
            <a:pPr algn="l">
              <a:lnSpc>
                <a:spcPct val="150000"/>
              </a:lnSpc>
              <a:buFont typeface="Arial" panose="020B0604020202020204" pitchFamily="34" charset="0"/>
              <a:buChar char="•"/>
            </a:pPr>
            <a:r>
              <a:rPr lang="ru-RU" sz="2300" dirty="0">
                <a:solidFill>
                  <a:schemeClr val="bg1"/>
                </a:solidFill>
                <a:latin typeface="William Text Pro"/>
              </a:rPr>
              <a:t>Иногда строит модели </a:t>
            </a:r>
            <a:r>
              <a:rPr lang="en-US" sz="2300" dirty="0">
                <a:solidFill>
                  <a:schemeClr val="bg1"/>
                </a:solidFill>
                <a:latin typeface="William Text Pro"/>
              </a:rPr>
              <a:t>ML</a:t>
            </a:r>
            <a:endParaRPr lang="ru-RU" sz="2300" b="0" i="0" dirty="0">
              <a:solidFill>
                <a:schemeClr val="bg1"/>
              </a:solidFill>
              <a:effectLst/>
              <a:latin typeface="William Text Pro"/>
            </a:endParaRPr>
          </a:p>
        </p:txBody>
      </p:sp>
    </p:spTree>
    <p:extLst>
      <p:ext uri="{BB962C8B-B14F-4D97-AF65-F5344CB8AC3E}">
        <p14:creationId xmlns:p14="http://schemas.microsoft.com/office/powerpoint/2010/main" val="14689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a:solidFill>
                  <a:schemeClr val="dk1"/>
                </a:solidFill>
              </a:rPr>
              <a:t>Summary Универсального солдата</a:t>
            </a:r>
            <a:endParaRP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a:ea typeface="Arial"/>
                <a:cs typeface="Arial"/>
                <a:sym typeface="Arial"/>
              </a:rPr>
              <a:t>N</a:t>
            </a:r>
            <a:endParaRPr sz="1000">
              <a:solidFill>
                <a:srgbClr val="242425"/>
              </a:solidFill>
              <a:latin typeface="Arial"/>
              <a:ea typeface="Arial"/>
              <a:cs typeface="Arial"/>
              <a:sym typeface="Arial"/>
            </a:endParaRPr>
          </a:p>
        </p:txBody>
      </p:sp>
      <p:sp>
        <p:nvSpPr>
          <p:cNvPr id="189" name="Google Shape;189;p10"/>
          <p:cNvSpPr txBox="1"/>
          <p:nvPr/>
        </p:nvSpPr>
        <p:spPr>
          <a:xfrm>
            <a:off x="501899" y="407723"/>
            <a:ext cx="7395918" cy="6001643"/>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отличную математическую базу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понимать теорию вероятности и математическую статистику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математическую культуру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критическим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продуктовым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бизнесовым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быть технарем</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3">
            <a:alphaModFix/>
          </a:blip>
          <a:srcRect/>
          <a:stretch/>
        </p:blipFill>
        <p:spPr>
          <a:xfrm>
            <a:off x="8250073" y="671637"/>
            <a:ext cx="3675713" cy="5519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a:extLst>
              <a:ext uri="{FF2B5EF4-FFF2-40B4-BE49-F238E27FC236}">
                <a16:creationId xmlns:a16="http://schemas.microsoft.com/office/drawing/2014/main" id="{E1FC29C1-7BA9-9549-9F0E-2ED2499ACED7}"/>
              </a:ext>
            </a:extLst>
          </p:cNvPr>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a:extLst>
              <a:ext uri="{FF2B5EF4-FFF2-40B4-BE49-F238E27FC236}">
                <a16:creationId xmlns:a16="http://schemas.microsoft.com/office/drawing/2014/main" id="{4A982804-285A-4D5B-BA60-BBFEBA58938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7" name="think-cell Slide" r:id="rId5" imgW="592" imgH="591" progId="TCLayout.ActiveDocument.1">
                  <p:embed/>
                </p:oleObj>
              </mc:Choice>
              <mc:Fallback>
                <p:oleObj name="think-cell Slide" r:id="rId5" imgW="592" imgH="591" progId="TCLayout.ActiveDocument.1">
                  <p:embed/>
                  <p:pic>
                    <p:nvPicPr>
                      <p:cNvPr id="2" name="Объект 1" hidden="1">
                        <a:extLst>
                          <a:ext uri="{FF2B5EF4-FFF2-40B4-BE49-F238E27FC236}">
                            <a16:creationId xmlns:a16="http://schemas.microsoft.com/office/drawing/2014/main" id="{4A982804-285A-4D5B-BA60-BBFEBA5893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41">
            <a:extLst>
              <a:ext uri="{FF2B5EF4-FFF2-40B4-BE49-F238E27FC236}">
                <a16:creationId xmlns:a16="http://schemas.microsoft.com/office/drawing/2014/main" id="{50E96CB4-4249-47EB-98E4-C5759A961EBE}"/>
              </a:ext>
            </a:extLst>
          </p:cNvPr>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SQL</a:t>
            </a:r>
            <a:r>
              <a:rPr lang="ru-RU" sz="2400" dirty="0">
                <a:solidFill>
                  <a:srgbClr val="4E4D51"/>
                </a:solidFill>
                <a:latin typeface="Croc" panose="020B0502020203020203" pitchFamily="34" charset="0"/>
                <a:sym typeface="Arial"/>
              </a:rPr>
              <a:t> и БД</a:t>
            </a:r>
            <a:endParaRPr lang="en-US" sz="2400" dirty="0">
              <a:solidFill>
                <a:srgbClr val="4E4D51"/>
              </a:solidFill>
              <a:latin typeface="Croc" panose="020B0502020203020203" pitchFamily="34" charset="0"/>
              <a:sym typeface="Arial"/>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EXCEL</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Базовый </a:t>
            </a:r>
            <a:r>
              <a:rPr lang="en-US" sz="2400" dirty="0">
                <a:solidFill>
                  <a:srgbClr val="4E4D51"/>
                </a:solidFill>
                <a:latin typeface="Croc" panose="020B0502020203020203" pitchFamily="34" charset="0"/>
                <a:sym typeface="Arial"/>
              </a:rPr>
              <a:t>BA</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Базовая статистика</a:t>
            </a:r>
            <a:endParaRPr lang="ru-RU" sz="2400" dirty="0">
              <a:solidFill>
                <a:schemeClr val="dk1"/>
              </a:solidFill>
              <a:latin typeface="Croc" panose="020B0502020203020203" pitchFamily="34" charset="0"/>
              <a:sym typeface="Arial"/>
            </a:endParaRPr>
          </a:p>
        </p:txBody>
      </p:sp>
      <p:sp>
        <p:nvSpPr>
          <p:cNvPr id="12" name="Rectangle 43">
            <a:extLst>
              <a:ext uri="{FF2B5EF4-FFF2-40B4-BE49-F238E27FC236}">
                <a16:creationId xmlns:a16="http://schemas.microsoft.com/office/drawing/2014/main" id="{373E7680-DD51-4AED-AB1D-AE0BD2008F64}"/>
              </a:ext>
            </a:extLst>
          </p:cNvPr>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sz="2000"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API</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SQL, NOSQL</a:t>
            </a:r>
          </a:p>
          <a:p>
            <a:pPr marL="144000">
              <a:lnSpc>
                <a:spcPct val="150000"/>
              </a:lnSpc>
              <a:buClr>
                <a:schemeClr val="accent1"/>
              </a:buClr>
            </a:pPr>
            <a:r>
              <a:rPr lang="ru-RU" sz="2000" dirty="0" err="1">
                <a:solidFill>
                  <a:schemeClr val="dk1"/>
                </a:solidFill>
                <a:latin typeface="Croc" panose="020B0502020203020203" pitchFamily="34" charset="0"/>
                <a:cs typeface="Arial"/>
                <a:sym typeface="Arial"/>
              </a:rPr>
              <a:t>Дашборды</a:t>
            </a:r>
            <a:endParaRPr lang="ru-RU" sz="2000" dirty="0">
              <a:solidFill>
                <a:schemeClr val="dk1"/>
              </a:solidFill>
              <a:latin typeface="Croc" panose="020B0502020203020203" pitchFamily="34" charset="0"/>
              <a:cs typeface="Arial"/>
              <a:sym typeface="Arial"/>
            </a:endParaRPr>
          </a:p>
          <a:p>
            <a:pPr marL="144000">
              <a:lnSpc>
                <a:spcPct val="150000"/>
              </a:lnSpc>
              <a:buClr>
                <a:schemeClr val="accent1"/>
              </a:buClr>
            </a:pPr>
            <a:r>
              <a:rPr lang="ru-RU" sz="2000" dirty="0">
                <a:solidFill>
                  <a:schemeClr val="dk1"/>
                </a:solidFill>
                <a:latin typeface="Croc" panose="020B0502020203020203" pitchFamily="34" charset="0"/>
                <a:cs typeface="Arial"/>
                <a:sym typeface="Arial"/>
              </a:rPr>
              <a:t>Средний уровень статистики</a:t>
            </a:r>
          </a:p>
          <a:p>
            <a:pPr marL="144000">
              <a:buClr>
                <a:schemeClr val="accent1"/>
              </a:buClr>
            </a:pPr>
            <a:r>
              <a:rPr lang="ru-RU" sz="2000" dirty="0">
                <a:solidFill>
                  <a:schemeClr val="dk1"/>
                </a:solidFill>
                <a:latin typeface="Croc" panose="020B0502020203020203" pitchFamily="34" charset="0"/>
                <a:cs typeface="Arial"/>
                <a:sym typeface="Arial"/>
              </a:rPr>
              <a:t>Средний уровень </a:t>
            </a:r>
            <a:r>
              <a:rPr lang="en-US" sz="2000" dirty="0">
                <a:solidFill>
                  <a:schemeClr val="dk1"/>
                </a:solidFill>
                <a:latin typeface="Croc" panose="020B0502020203020203" pitchFamily="34" charset="0"/>
                <a:cs typeface="Arial"/>
                <a:sym typeface="Arial"/>
              </a:rPr>
              <a:t>BA, SA</a:t>
            </a:r>
          </a:p>
          <a:p>
            <a:pPr marL="144000">
              <a:buClr>
                <a:schemeClr val="accent1"/>
              </a:buClr>
            </a:pPr>
            <a:endParaRPr lang="ru-RU" sz="1600" dirty="0">
              <a:solidFill>
                <a:schemeClr val="dk1"/>
              </a:solidFill>
              <a:latin typeface="Croc" panose="020B0502020203020203" pitchFamily="34" charset="0"/>
              <a:cs typeface="Arial"/>
              <a:sym typeface="Arial"/>
            </a:endParaRPr>
          </a:p>
          <a:p>
            <a:pPr marL="144000">
              <a:buClr>
                <a:schemeClr val="accent1"/>
              </a:buClr>
            </a:pPr>
            <a:endParaRPr lang="en-US" sz="1600" dirty="0">
              <a:solidFill>
                <a:schemeClr val="dk1"/>
              </a:solidFill>
              <a:latin typeface="Croc" panose="020B0502020203020203" pitchFamily="34" charset="0"/>
              <a:cs typeface="Arial"/>
            </a:endParaRPr>
          </a:p>
        </p:txBody>
      </p:sp>
      <p:sp>
        <p:nvSpPr>
          <p:cNvPr id="13" name="Rectangle 45">
            <a:extLst>
              <a:ext uri="{FF2B5EF4-FFF2-40B4-BE49-F238E27FC236}">
                <a16:creationId xmlns:a16="http://schemas.microsoft.com/office/drawing/2014/main" id="{81827ACB-9018-4569-A134-9757BF0E32CF}"/>
              </a:ext>
            </a:extLst>
          </p:cNvPr>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dirty="0">
                <a:solidFill>
                  <a:schemeClr val="dk1"/>
                </a:solidFill>
                <a:latin typeface="Croc" panose="020B0502020203020203" pitchFamily="34" charset="0"/>
                <a:cs typeface="Arial"/>
                <a:sym typeface="Arial"/>
              </a:rPr>
              <a:t>SQL</a:t>
            </a:r>
          </a:p>
          <a:p>
            <a:pPr marL="144000">
              <a:lnSpc>
                <a:spcPct val="150000"/>
              </a:lnSpc>
              <a:buClr>
                <a:schemeClr val="accent1"/>
              </a:buClr>
            </a:pPr>
            <a:r>
              <a:rPr lang="ru-RU" dirty="0" err="1">
                <a:solidFill>
                  <a:schemeClr val="dk1"/>
                </a:solidFill>
                <a:latin typeface="Croc" panose="020B0502020203020203" pitchFamily="34" charset="0"/>
                <a:cs typeface="Arial"/>
                <a:sym typeface="Arial"/>
              </a:rPr>
              <a:t>Дашборды</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ML</a:t>
            </a:r>
          </a:p>
          <a:p>
            <a:pPr marL="144000">
              <a:lnSpc>
                <a:spcPct val="150000"/>
              </a:lnSpc>
              <a:buClr>
                <a:schemeClr val="accent1"/>
              </a:buClr>
            </a:pPr>
            <a:r>
              <a:rPr lang="en-US" dirty="0">
                <a:solidFill>
                  <a:schemeClr val="dk1"/>
                </a:solidFill>
                <a:latin typeface="Croc" panose="020B0502020203020203" pitchFamily="34" charset="0"/>
                <a:cs typeface="Arial"/>
                <a:sym typeface="Arial"/>
              </a:rPr>
              <a:t>HADOOP</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Spark</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ru-RU" dirty="0">
                <a:solidFill>
                  <a:schemeClr val="dk1"/>
                </a:solidFill>
                <a:latin typeface="Croc" panose="020B0502020203020203" pitchFamily="34" charset="0"/>
                <a:cs typeface="Arial"/>
                <a:sym typeface="Arial"/>
              </a:rPr>
              <a:t>Высокий уровень статистики</a:t>
            </a:r>
            <a:endParaRPr lang="en-US" dirty="0">
              <a:solidFill>
                <a:schemeClr val="dk1"/>
              </a:solidFill>
              <a:latin typeface="Croc" panose="020B0502020203020203" pitchFamily="34" charset="0"/>
              <a:cs typeface="Arial"/>
              <a:sym typeface="Arial"/>
            </a:endParaRPr>
          </a:p>
          <a:p>
            <a:pPr marL="144000">
              <a:buClr>
                <a:schemeClr val="accent1"/>
              </a:buClr>
            </a:pPr>
            <a:r>
              <a:rPr lang="ru-RU" dirty="0">
                <a:solidFill>
                  <a:schemeClr val="dk1"/>
                </a:solidFill>
                <a:latin typeface="Croc" panose="020B0502020203020203" pitchFamily="34" charset="0"/>
                <a:cs typeface="Arial"/>
                <a:sym typeface="Arial"/>
              </a:rPr>
              <a:t>Высокий уровень </a:t>
            </a:r>
            <a:r>
              <a:rPr lang="en-US" dirty="0">
                <a:solidFill>
                  <a:schemeClr val="dk1"/>
                </a:solidFill>
                <a:latin typeface="Croc" panose="020B0502020203020203" pitchFamily="34" charset="0"/>
                <a:cs typeface="Arial"/>
                <a:sym typeface="Arial"/>
              </a:rPr>
              <a:t>BA, SA</a:t>
            </a:r>
            <a:endParaRPr lang="ru-RU" dirty="0">
              <a:solidFill>
                <a:schemeClr val="dk1"/>
              </a:solidFill>
              <a:latin typeface="Croc" panose="020B0502020203020203" pitchFamily="34" charset="0"/>
              <a:cs typeface="Arial"/>
              <a:sym typeface="Arial"/>
            </a:endParaRPr>
          </a:p>
        </p:txBody>
      </p:sp>
      <p:sp>
        <p:nvSpPr>
          <p:cNvPr id="16" name="Rectangle 51">
            <a:extLst>
              <a:ext uri="{FF2B5EF4-FFF2-40B4-BE49-F238E27FC236}">
                <a16:creationId xmlns:a16="http://schemas.microsoft.com/office/drawing/2014/main" id="{E6AA90E8-A9C0-4233-9586-3FEAC897BDC3}"/>
              </a:ext>
            </a:extLst>
          </p:cNvPr>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a:r>
              <a:rPr lang="en-US" sz="1600" b="1" dirty="0">
                <a:solidFill>
                  <a:schemeClr val="bg1"/>
                </a:solidFill>
                <a:latin typeface="Croc" panose="020B0502020203020203" pitchFamily="34" charset="0"/>
                <a:cs typeface="Arial"/>
              </a:rPr>
              <a:t>JUNIOR</a:t>
            </a:r>
          </a:p>
        </p:txBody>
      </p:sp>
      <p:sp>
        <p:nvSpPr>
          <p:cNvPr id="17" name="Rectangle 53">
            <a:extLst>
              <a:ext uri="{FF2B5EF4-FFF2-40B4-BE49-F238E27FC236}">
                <a16:creationId xmlns:a16="http://schemas.microsoft.com/office/drawing/2014/main" id="{0D4A0C71-D3DA-408C-8DBE-F1BA6C963C87}"/>
              </a:ext>
            </a:extLst>
          </p:cNvPr>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MIDDLE</a:t>
            </a:r>
          </a:p>
        </p:txBody>
      </p:sp>
      <p:sp>
        <p:nvSpPr>
          <p:cNvPr id="18" name="Rectangle 55">
            <a:extLst>
              <a:ext uri="{FF2B5EF4-FFF2-40B4-BE49-F238E27FC236}">
                <a16:creationId xmlns:a16="http://schemas.microsoft.com/office/drawing/2014/main" id="{C8399484-13F7-445A-8B97-20E8971FA844}"/>
              </a:ext>
            </a:extLst>
          </p:cNvPr>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SENIOR</a:t>
            </a: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a:extLst>
              <a:ext uri="{FF2B5EF4-FFF2-40B4-BE49-F238E27FC236}">
                <a16:creationId xmlns:a16="http://schemas.microsoft.com/office/drawing/2014/main" id="{8D40959C-C20D-41FC-A672-2282F2D035D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a:extLst>
              <a:ext uri="{FF2B5EF4-FFF2-40B4-BE49-F238E27FC236}">
                <a16:creationId xmlns:a16="http://schemas.microsoft.com/office/drawing/2014/main" id="{837E3892-6DE0-4F96-AC02-3B7AF6D4F30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a:extLst>
              <a:ext uri="{FF2B5EF4-FFF2-40B4-BE49-F238E27FC236}">
                <a16:creationId xmlns:a16="http://schemas.microsoft.com/office/drawing/2014/main" id="{EAB71B80-7DB2-4BA4-AAED-AEA41A5EF91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2370F-312D-A14A-867C-80163F05A7E2}"/>
              </a:ext>
            </a:extLst>
          </p:cNvPr>
          <p:cNvSpPr txBox="1"/>
          <p:nvPr/>
        </p:nvSpPr>
        <p:spPr>
          <a:xfrm>
            <a:off x="-2617940" y="7189940"/>
            <a:ext cx="184731" cy="307777"/>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569300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Овал 21">
            <a:extLst>
              <a:ext uri="{FF2B5EF4-FFF2-40B4-BE49-F238E27FC236}">
                <a16:creationId xmlns:a16="http://schemas.microsoft.com/office/drawing/2014/main" id="{A5BC5685-212B-B948-8104-D7E2506573C2}"/>
              </a:ext>
            </a:extLst>
          </p:cNvPr>
          <p:cNvSpPr>
            <a:spLocks noChangeAspect="1"/>
          </p:cNvSpPr>
          <p:nvPr/>
        </p:nvSpPr>
        <p:spPr>
          <a:xfrm>
            <a:off x="6113784" y="221154"/>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F513A9A4-7D23-0940-84C2-2D762FC80E6F}"/>
              </a:ext>
            </a:extLst>
          </p:cNvPr>
          <p:cNvSpPr txBox="1"/>
          <p:nvPr/>
        </p:nvSpPr>
        <p:spPr>
          <a:xfrm>
            <a:off x="518103" y="294847"/>
            <a:ext cx="11840152" cy="1107996"/>
          </a:xfrm>
          <a:prstGeom prst="rect">
            <a:avLst/>
          </a:prstGeom>
          <a:noFill/>
        </p:spPr>
        <p:txBody>
          <a:bodyPr wrap="square" lIns="0" rtlCol="0">
            <a:spAutoFit/>
          </a:bodyPr>
          <a:lstStyle>
            <a:defPPr>
              <a:defRPr lang="ru-RU"/>
            </a:defPPr>
            <a:lvl1pPr>
              <a:defRPr sz="2000">
                <a:latin typeface="Montserrat SemiBold" panose="00000700000000000000" pitchFamily="50" charset="-52"/>
              </a:defRPr>
            </a:lvl1pPr>
          </a:lstStyle>
          <a:p>
            <a:r>
              <a:rPr lang="ru-RU" sz="6600" dirty="0">
                <a:solidFill>
                  <a:schemeClr val="bg1"/>
                </a:solidFill>
                <a:latin typeface="Croc" panose="020B0502020203020203" pitchFamily="34" charset="0"/>
                <a:ea typeface="Verdana"/>
                <a:cs typeface="Verdana"/>
              </a:rPr>
              <a:t>Инструменты </a:t>
            </a:r>
            <a:r>
              <a:rPr lang="en-US" sz="6600" dirty="0">
                <a:solidFill>
                  <a:schemeClr val="bg1"/>
                </a:solidFill>
                <a:latin typeface="Croc" panose="020B0502020203020203" pitchFamily="34" charset="0"/>
                <a:ea typeface="Verdana"/>
                <a:cs typeface="Verdana"/>
              </a:rPr>
              <a:t>DA</a:t>
            </a:r>
            <a:r>
              <a:rPr lang="ru-RU" sz="6600" dirty="0">
                <a:solidFill>
                  <a:schemeClr val="bg1"/>
                </a:solidFill>
                <a:latin typeface="Croc" panose="020B0502020203020203" pitchFamily="34" charset="0"/>
                <a:ea typeface="Verdana"/>
                <a:cs typeface="Verdana"/>
              </a:rPr>
              <a:t> </a:t>
            </a:r>
            <a:r>
              <a:rPr lang="ru-RU" sz="6600" dirty="0" err="1">
                <a:solidFill>
                  <a:schemeClr val="lt1"/>
                </a:solidFill>
                <a:latin typeface="Arial"/>
                <a:ea typeface="Arial"/>
                <a:cs typeface="Arial"/>
                <a:sym typeface="Arial"/>
              </a:rPr>
              <a:t>Past</a:t>
            </a:r>
            <a:r>
              <a:rPr lang="ru-RU" sz="6600" dirty="0">
                <a:solidFill>
                  <a:schemeClr val="lt1"/>
                </a:solidFill>
                <a:latin typeface="Arial"/>
                <a:ea typeface="Arial"/>
                <a:cs typeface="Arial"/>
                <a:sym typeface="Arial"/>
              </a:rPr>
              <a:t>-Future</a:t>
            </a:r>
            <a:r>
              <a:rPr lang="en-US" sz="6600" dirty="0">
                <a:solidFill>
                  <a:schemeClr val="bg1"/>
                </a:solidFill>
                <a:latin typeface="Croc" panose="020B0502020203020203" pitchFamily="34" charset="0"/>
                <a:ea typeface="Verdana"/>
                <a:cs typeface="Verdana"/>
              </a:rPr>
              <a:t> </a:t>
            </a:r>
            <a:endParaRPr lang="ru-RU" sz="6600" dirty="0">
              <a:solidFill>
                <a:schemeClr val="bg1"/>
              </a:solidFill>
              <a:latin typeface="Croc" panose="020B0502020203020203" pitchFamily="34" charset="0"/>
              <a:ea typeface="Verdana"/>
              <a:cs typeface="Verdana"/>
            </a:endParaRPr>
          </a:p>
        </p:txBody>
      </p:sp>
      <p:sp>
        <p:nvSpPr>
          <p:cNvPr id="13" name="Прямоугольник 12">
            <a:extLst>
              <a:ext uri="{FF2B5EF4-FFF2-40B4-BE49-F238E27FC236}">
                <a16:creationId xmlns:a16="http://schemas.microsoft.com/office/drawing/2014/main" id="{B2B7F1DE-9C29-B24E-8916-C27686A8F611}"/>
              </a:ext>
            </a:extLst>
          </p:cNvPr>
          <p:cNvSpPr/>
          <p:nvPr/>
        </p:nvSpPr>
        <p:spPr>
          <a:xfrm>
            <a:off x="8276360" y="1893496"/>
            <a:ext cx="3474881" cy="1089529"/>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PYTHON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Hadoop</a:t>
            </a:r>
            <a:endParaRPr lang="ru-RU" sz="3600"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51DE216A-A942-2F44-9750-A54576B859B4}"/>
              </a:ext>
            </a:extLst>
          </p:cNvPr>
          <p:cNvSpPr/>
          <p:nvPr/>
        </p:nvSpPr>
        <p:spPr>
          <a:xfrm>
            <a:off x="8276360" y="4168999"/>
            <a:ext cx="3474881" cy="590931"/>
          </a:xfrm>
          <a:prstGeom prst="rect">
            <a:avLst/>
          </a:prstGeom>
        </p:spPr>
        <p:txBody>
          <a:bodyPr wrap="square" anchor="ctr">
            <a:spAutoFit/>
          </a:bodyPr>
          <a:lstStyle/>
          <a:p>
            <a:pPr>
              <a:lnSpc>
                <a:spcPct val="90000"/>
              </a:lnSpc>
            </a:pPr>
            <a:r>
              <a:rPr lang="ru-RU" sz="3600" dirty="0">
                <a:solidFill>
                  <a:schemeClr val="bg1"/>
                </a:solidFill>
                <a:latin typeface="Croc" panose="020B0502020203020203" pitchFamily="34" charset="0"/>
              </a:rPr>
              <a:t>Инструменты </a:t>
            </a:r>
            <a:r>
              <a:rPr lang="en-US" sz="3600" dirty="0">
                <a:solidFill>
                  <a:schemeClr val="bg1"/>
                </a:solidFill>
                <a:latin typeface="Croc" panose="020B0502020203020203" pitchFamily="34" charset="0"/>
              </a:rPr>
              <a:t>BI</a:t>
            </a:r>
            <a:endParaRPr lang="ru-RU" sz="3600" dirty="0">
              <a:solidFill>
                <a:schemeClr val="bg1"/>
              </a:solidFill>
              <a:latin typeface="Croc" panose="020B0502020203020203" pitchFamily="34" charset="0"/>
            </a:endParaRPr>
          </a:p>
        </p:txBody>
      </p:sp>
      <p:sp>
        <p:nvSpPr>
          <p:cNvPr id="15" name="Прямоугольник 14">
            <a:extLst>
              <a:ext uri="{FF2B5EF4-FFF2-40B4-BE49-F238E27FC236}">
                <a16:creationId xmlns:a16="http://schemas.microsoft.com/office/drawing/2014/main" id="{F4A869B1-A612-BA40-8A9A-841BF0D97496}"/>
              </a:ext>
            </a:extLst>
          </p:cNvPr>
          <p:cNvSpPr/>
          <p:nvPr/>
        </p:nvSpPr>
        <p:spPr>
          <a:xfrm>
            <a:off x="8276360" y="3155896"/>
            <a:ext cx="3206593"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AutoML</a:t>
            </a:r>
            <a:r>
              <a:rPr lang="en-US" sz="3600" dirty="0">
                <a:solidFill>
                  <a:schemeClr val="bg1"/>
                </a:solidFill>
                <a:latin typeface="Croc" panose="020B0502020203020203" pitchFamily="34" charset="0"/>
              </a:rPr>
              <a:t>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ML</a:t>
            </a:r>
            <a:endParaRPr lang="ru-RU" sz="3600"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51924F71-191E-504E-8570-54145969351F}"/>
              </a:ext>
            </a:extLst>
          </p:cNvPr>
          <p:cNvSpPr/>
          <p:nvPr/>
        </p:nvSpPr>
        <p:spPr>
          <a:xfrm>
            <a:off x="8276360"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Excel</a:t>
            </a:r>
          </a:p>
        </p:txBody>
      </p:sp>
      <p:sp>
        <p:nvSpPr>
          <p:cNvPr id="17" name="Прямоугольник 16">
            <a:extLst>
              <a:ext uri="{FF2B5EF4-FFF2-40B4-BE49-F238E27FC236}">
                <a16:creationId xmlns:a16="http://schemas.microsoft.com/office/drawing/2014/main" id="{66864AA7-2717-7F4D-B940-2D29D510CEA1}"/>
              </a:ext>
            </a:extLst>
          </p:cNvPr>
          <p:cNvSpPr/>
          <p:nvPr/>
        </p:nvSpPr>
        <p:spPr>
          <a:xfrm>
            <a:off x="7183402"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8" name="Прямоугольник 17">
            <a:extLst>
              <a:ext uri="{FF2B5EF4-FFF2-40B4-BE49-F238E27FC236}">
                <a16:creationId xmlns:a16="http://schemas.microsoft.com/office/drawing/2014/main" id="{76177AB7-FA40-F24E-906B-C0A91C2B732A}"/>
              </a:ext>
            </a:extLst>
          </p:cNvPr>
          <p:cNvSpPr/>
          <p:nvPr/>
        </p:nvSpPr>
        <p:spPr>
          <a:xfrm>
            <a:off x="7183402"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19" name="Прямоугольник 18">
            <a:extLst>
              <a:ext uri="{FF2B5EF4-FFF2-40B4-BE49-F238E27FC236}">
                <a16:creationId xmlns:a16="http://schemas.microsoft.com/office/drawing/2014/main" id="{559A0C1E-5281-D049-A0F1-2A94213EFA1C}"/>
              </a:ext>
            </a:extLst>
          </p:cNvPr>
          <p:cNvSpPr/>
          <p:nvPr/>
        </p:nvSpPr>
        <p:spPr>
          <a:xfrm>
            <a:off x="7183402"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0" name="Прямоугольник 19">
            <a:extLst>
              <a:ext uri="{FF2B5EF4-FFF2-40B4-BE49-F238E27FC236}">
                <a16:creationId xmlns:a16="http://schemas.microsoft.com/office/drawing/2014/main" id="{59BA15B6-6DB1-CE4D-B054-5E22FBCB82C7}"/>
              </a:ext>
            </a:extLst>
          </p:cNvPr>
          <p:cNvSpPr/>
          <p:nvPr/>
        </p:nvSpPr>
        <p:spPr>
          <a:xfrm>
            <a:off x="7183402"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2" name="Прямоугольник 11">
            <a:extLst>
              <a:ext uri="{FF2B5EF4-FFF2-40B4-BE49-F238E27FC236}">
                <a16:creationId xmlns:a16="http://schemas.microsoft.com/office/drawing/2014/main" id="{F749A794-6C03-47B3-BBBB-0C6AE380BD49}"/>
              </a:ext>
            </a:extLst>
          </p:cNvPr>
          <p:cNvSpPr/>
          <p:nvPr/>
        </p:nvSpPr>
        <p:spPr>
          <a:xfrm>
            <a:off x="2007474" y="2142795"/>
            <a:ext cx="347488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MS</a:t>
            </a:r>
            <a:r>
              <a:rPr lang="ru-RU" sz="3600" dirty="0">
                <a:solidFill>
                  <a:schemeClr val="bg1"/>
                </a:solidFill>
                <a:latin typeface="Croc" panose="020B0502020203020203" pitchFamily="34" charset="0"/>
              </a:rPr>
              <a:t> </a:t>
            </a:r>
            <a:r>
              <a:rPr lang="en-US" sz="3600" dirty="0">
                <a:solidFill>
                  <a:schemeClr val="bg1"/>
                </a:solidFill>
                <a:latin typeface="Croc" panose="020B0502020203020203" pitchFamily="34" charset="0"/>
              </a:rPr>
              <a:t>Excel</a:t>
            </a:r>
            <a:endParaRPr lang="ru-RU" sz="3600" dirty="0">
              <a:solidFill>
                <a:schemeClr val="bg1"/>
              </a:solidFill>
              <a:latin typeface="Croc" panose="020B0502020203020203" pitchFamily="34" charset="0"/>
            </a:endParaRPr>
          </a:p>
        </p:txBody>
      </p:sp>
      <p:sp>
        <p:nvSpPr>
          <p:cNvPr id="21" name="Прямоугольник 20">
            <a:extLst>
              <a:ext uri="{FF2B5EF4-FFF2-40B4-BE49-F238E27FC236}">
                <a16:creationId xmlns:a16="http://schemas.microsoft.com/office/drawing/2014/main" id="{ACACDD6A-CCB6-4C12-ADFC-70273D1AACCC}"/>
              </a:ext>
            </a:extLst>
          </p:cNvPr>
          <p:cNvSpPr/>
          <p:nvPr/>
        </p:nvSpPr>
        <p:spPr>
          <a:xfrm>
            <a:off x="2007474" y="4168999"/>
            <a:ext cx="3232185"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Statistica</a:t>
            </a:r>
            <a:r>
              <a:rPr lang="en-US" sz="3600" dirty="0">
                <a:solidFill>
                  <a:schemeClr val="bg1"/>
                </a:solidFill>
                <a:latin typeface="Croc" panose="020B0502020203020203" pitchFamily="34" charset="0"/>
              </a:rPr>
              <a:t> 10</a:t>
            </a:r>
            <a:endParaRPr lang="ru-RU" sz="3600" dirty="0">
              <a:solidFill>
                <a:schemeClr val="bg1"/>
              </a:solidFill>
              <a:latin typeface="Croc" panose="020B0502020203020203" pitchFamily="34" charset="0"/>
            </a:endParaRPr>
          </a:p>
        </p:txBody>
      </p:sp>
      <p:sp>
        <p:nvSpPr>
          <p:cNvPr id="23" name="Прямоугольник 22">
            <a:extLst>
              <a:ext uri="{FF2B5EF4-FFF2-40B4-BE49-F238E27FC236}">
                <a16:creationId xmlns:a16="http://schemas.microsoft.com/office/drawing/2014/main" id="{6F75820B-D5CA-4010-BB4C-EE842BBA092D}"/>
              </a:ext>
            </a:extLst>
          </p:cNvPr>
          <p:cNvSpPr/>
          <p:nvPr/>
        </p:nvSpPr>
        <p:spPr>
          <a:xfrm>
            <a:off x="2007474" y="3155896"/>
            <a:ext cx="3206593" cy="590931"/>
          </a:xfrm>
          <a:prstGeom prst="rect">
            <a:avLst/>
          </a:prstGeom>
        </p:spPr>
        <p:txBody>
          <a:bodyPr wrap="square" anchor="ctr">
            <a:spAutoFit/>
          </a:bodyPr>
          <a:lstStyle/>
          <a:p>
            <a:pPr>
              <a:lnSpc>
                <a:spcPct val="90000"/>
              </a:lnSpc>
            </a:pPr>
            <a:r>
              <a:rPr lang="en-US" sz="3600" dirty="0">
                <a:solidFill>
                  <a:schemeClr val="bg1"/>
                </a:solidFill>
                <a:latin typeface="Croc" panose="020B0502020203020203" pitchFamily="34" charset="0"/>
              </a:rPr>
              <a:t>MS Access </a:t>
            </a:r>
            <a:endParaRPr lang="ru-RU" sz="3600" dirty="0">
              <a:solidFill>
                <a:schemeClr val="bg1"/>
              </a:solidFill>
              <a:latin typeface="Croc" panose="020B0502020203020203" pitchFamily="34" charset="0"/>
            </a:endParaRPr>
          </a:p>
        </p:txBody>
      </p:sp>
      <p:sp>
        <p:nvSpPr>
          <p:cNvPr id="24" name="Прямоугольник 23">
            <a:extLst>
              <a:ext uri="{FF2B5EF4-FFF2-40B4-BE49-F238E27FC236}">
                <a16:creationId xmlns:a16="http://schemas.microsoft.com/office/drawing/2014/main" id="{79471D80-A3EC-4507-B65E-9B27ACB57D26}"/>
              </a:ext>
            </a:extLst>
          </p:cNvPr>
          <p:cNvSpPr/>
          <p:nvPr/>
        </p:nvSpPr>
        <p:spPr>
          <a:xfrm>
            <a:off x="2007474"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R, MATLAB</a:t>
            </a:r>
          </a:p>
        </p:txBody>
      </p:sp>
      <p:sp>
        <p:nvSpPr>
          <p:cNvPr id="25" name="Прямоугольник 24">
            <a:extLst>
              <a:ext uri="{FF2B5EF4-FFF2-40B4-BE49-F238E27FC236}">
                <a16:creationId xmlns:a16="http://schemas.microsoft.com/office/drawing/2014/main" id="{741EA20D-F0B0-4972-B850-024D925B32E1}"/>
              </a:ext>
            </a:extLst>
          </p:cNvPr>
          <p:cNvSpPr/>
          <p:nvPr/>
        </p:nvSpPr>
        <p:spPr>
          <a:xfrm>
            <a:off x="914516"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26" name="Прямоугольник 25">
            <a:extLst>
              <a:ext uri="{FF2B5EF4-FFF2-40B4-BE49-F238E27FC236}">
                <a16:creationId xmlns:a16="http://schemas.microsoft.com/office/drawing/2014/main" id="{7AAB1AC2-DD7F-4BD4-93A4-07429500B667}"/>
              </a:ext>
            </a:extLst>
          </p:cNvPr>
          <p:cNvSpPr/>
          <p:nvPr/>
        </p:nvSpPr>
        <p:spPr>
          <a:xfrm>
            <a:off x="914516"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27" name="Прямоугольник 26">
            <a:extLst>
              <a:ext uri="{FF2B5EF4-FFF2-40B4-BE49-F238E27FC236}">
                <a16:creationId xmlns:a16="http://schemas.microsoft.com/office/drawing/2014/main" id="{A0C46FE7-5788-429B-890A-5C5716402294}"/>
              </a:ext>
            </a:extLst>
          </p:cNvPr>
          <p:cNvSpPr/>
          <p:nvPr/>
        </p:nvSpPr>
        <p:spPr>
          <a:xfrm>
            <a:off x="914516"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8" name="Прямоугольник 27">
            <a:extLst>
              <a:ext uri="{FF2B5EF4-FFF2-40B4-BE49-F238E27FC236}">
                <a16:creationId xmlns:a16="http://schemas.microsoft.com/office/drawing/2014/main" id="{2E5A3CF5-767A-4693-B5EB-C97DA1B9C033}"/>
              </a:ext>
            </a:extLst>
          </p:cNvPr>
          <p:cNvSpPr/>
          <p:nvPr/>
        </p:nvSpPr>
        <p:spPr>
          <a:xfrm>
            <a:off x="914516"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2" name="Стрелка: вправо 1">
            <a:extLst>
              <a:ext uri="{FF2B5EF4-FFF2-40B4-BE49-F238E27FC236}">
                <a16:creationId xmlns:a16="http://schemas.microsoft.com/office/drawing/2014/main" id="{7C99B085-8687-4330-A3DF-976E148E6959}"/>
              </a:ext>
            </a:extLst>
          </p:cNvPr>
          <p:cNvSpPr/>
          <p:nvPr/>
        </p:nvSpPr>
        <p:spPr>
          <a:xfrm>
            <a:off x="4435357" y="2850923"/>
            <a:ext cx="1781369" cy="1431849"/>
          </a:xfrm>
          <a:prstGeom prst="rightArrow">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3973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PART 2 </a:t>
            </a:r>
            <a:endParaRPr/>
          </a:p>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Python</a:t>
            </a:r>
            <a:endParaRPr sz="4800">
              <a:solidFill>
                <a:schemeClr val="lt1"/>
              </a:solidFill>
              <a:latin typeface="Arial"/>
              <a:ea typeface="Arial"/>
              <a:cs typeface="Arial"/>
              <a:sym typeface="Arial"/>
            </a:endParaRPr>
          </a:p>
          <a:p>
            <a:pPr marL="0" marR="0" lvl="0" indent="0" algn="l" rtl="0">
              <a:lnSpc>
                <a:spcPct val="90000"/>
              </a:lnSpc>
              <a:spcBef>
                <a:spcPts val="0"/>
              </a:spcBef>
              <a:spcAft>
                <a:spcPts val="0"/>
              </a:spcAft>
              <a:buNone/>
            </a:pPr>
            <a:endParaRPr sz="4800">
              <a:solidFill>
                <a:schemeClr val="lt1"/>
              </a:solidFill>
              <a:latin typeface="Arial"/>
              <a:ea typeface="Arial"/>
              <a:cs typeface="Arial"/>
              <a:sym typeface="Arial"/>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28700">
                <a:solidFill>
                  <a:srgbClr val="6F26E2"/>
                </a:solidFill>
              </a:rPr>
              <a:t>ML</a:t>
            </a:r>
            <a:endParaRPr sz="41300">
              <a:solidFill>
                <a:srgbClr val="6F26E2"/>
              </a:solidFill>
            </a:endParaRPr>
          </a:p>
        </p:txBody>
      </p:sp>
      <p:pic>
        <p:nvPicPr>
          <p:cNvPr id="240" name="Google Shape;240;p13"/>
          <p:cNvPicPr preferRelativeResize="0"/>
          <p:nvPr/>
        </p:nvPicPr>
        <p:blipFill rotWithShape="1">
          <a:blip r:embed="rId3">
            <a:alphaModFix/>
          </a:blip>
          <a:srcRect/>
          <a:stretch/>
        </p:blipFill>
        <p:spPr>
          <a:xfrm>
            <a:off x="6754969" y="390367"/>
            <a:ext cx="5527182" cy="6077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4A7524-D074-4D56-9CFB-551FFE58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1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88AAF35-E5BA-4A70-A348-816465F160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20241"/>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a:extLst>
              <a:ext uri="{FF2B5EF4-FFF2-40B4-BE49-F238E27FC236}">
                <a16:creationId xmlns:a16="http://schemas.microsoft.com/office/drawing/2014/main" id="{F6865BCF-3152-4F4F-9AEE-A0489465C986}"/>
              </a:ext>
            </a:extLst>
          </p:cNvPr>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1" name="Прямоугольник 10">
            <a:extLst>
              <a:ext uri="{FF2B5EF4-FFF2-40B4-BE49-F238E27FC236}">
                <a16:creationId xmlns:a16="http://schemas.microsoft.com/office/drawing/2014/main" id="{C06AB03D-7605-40C1-9F8D-DC019602C09E}"/>
              </a:ext>
            </a:extLst>
          </p:cNvPr>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4C04F68C-E527-4D4F-B439-FE7D8609C3DC}"/>
              </a:ext>
            </a:extLst>
          </p:cNvPr>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194252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p:nvPr/>
        </p:nvSpPr>
        <p:spPr>
          <a:xfrm>
            <a:off x="0" y="32721"/>
            <a:ext cx="12192000" cy="3841076"/>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roc" panose="020B0502020203020203" pitchFamily="34" charset="0"/>
              <a:sym typeface="Arial"/>
            </a:endParaRPr>
          </a:p>
        </p:txBody>
      </p:sp>
      <p:sp>
        <p:nvSpPr>
          <p:cNvPr id="194" name="Google Shape;194;p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3600"/>
              <a:buFont typeface="Arial"/>
              <a:buNone/>
            </a:pPr>
            <a:r>
              <a:rPr lang="ru-RU" b="0" dirty="0">
                <a:solidFill>
                  <a:schemeClr val="bg1"/>
                </a:solidFill>
              </a:rPr>
              <a:t>План занятия</a:t>
            </a:r>
            <a:endParaRPr b="0" dirty="0">
              <a:solidFill>
                <a:schemeClr val="bg1"/>
              </a:solidFill>
              <a:latin typeface="Croc" panose="020B0502020203020203" pitchFamily="34" charset="0"/>
            </a:endParaRPr>
          </a:p>
        </p:txBody>
      </p:sp>
      <p:sp>
        <p:nvSpPr>
          <p:cNvPr id="191" name="Google Shape;191;p7"/>
          <p:cNvSpPr/>
          <p:nvPr/>
        </p:nvSpPr>
        <p:spPr>
          <a:xfrm>
            <a:off x="0" y="3858000"/>
            <a:ext cx="12192000" cy="30214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214" name="Google Shape;214;p7"/>
          <p:cNvSpPr txBox="1"/>
          <p:nvPr/>
        </p:nvSpPr>
        <p:spPr>
          <a:xfrm>
            <a:off x="7294546" y="4086835"/>
            <a:ext cx="2553034" cy="2031325"/>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            </a:t>
            </a:r>
            <a:r>
              <a:rPr lang="en-US" sz="2000" dirty="0">
                <a:solidFill>
                  <a:srgbClr val="000000"/>
                </a:solidFill>
                <a:latin typeface="Croc" panose="020B0502020203020203" pitchFamily="34" charset="0"/>
                <a:sym typeface="Arial"/>
              </a:rPr>
              <a:t>Python</a:t>
            </a:r>
            <a:r>
              <a:rPr lang="ru-RU" sz="2000" dirty="0">
                <a:solidFill>
                  <a:srgbClr val="000000"/>
                </a:solidFill>
                <a:latin typeface="Croc" panose="020B0502020203020203" pitchFamily="34" charset="0"/>
                <a:sym typeface="Arial"/>
              </a:rPr>
              <a:t>:</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Почему Питон?</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Давайте знакомится!</a:t>
            </a:r>
            <a:endParaRPr lang="en-US" dirty="0">
              <a:solidFill>
                <a:srgbClr val="000000"/>
              </a:solidFill>
              <a:latin typeface="Croc" panose="020B0502020203020203" pitchFamily="34" charset="0"/>
              <a:sym typeface="Arial"/>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Философия</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Возможности</a:t>
            </a:r>
          </a:p>
          <a:p>
            <a:pPr marL="0" marR="0" lvl="0" indent="0" rtl="0">
              <a:spcBef>
                <a:spcPts val="0"/>
              </a:spcBef>
              <a:spcAft>
                <a:spcPts val="0"/>
              </a:spcAft>
              <a:buNone/>
            </a:pPr>
            <a:endParaRPr lang="ru-RU" sz="2000" dirty="0">
              <a:solidFill>
                <a:srgbClr val="000000"/>
              </a:solidFill>
              <a:latin typeface="Croc" panose="020B0502020203020203" pitchFamily="34" charset="0"/>
              <a:sym typeface="Arial"/>
            </a:endParaRPr>
          </a:p>
          <a:p>
            <a:pPr marL="0" marR="0" lvl="0" indent="0" rtl="0">
              <a:spcBef>
                <a:spcPts val="0"/>
              </a:spcBef>
              <a:spcAft>
                <a:spcPts val="0"/>
              </a:spcAft>
              <a:buNone/>
            </a:pPr>
            <a:endParaRPr lang="ru-RU" sz="2000" dirty="0">
              <a:latin typeface="Croc" panose="020B0502020203020203" pitchFamily="34" charset="0"/>
            </a:endParaRPr>
          </a:p>
        </p:txBody>
      </p:sp>
      <p:grpSp>
        <p:nvGrpSpPr>
          <p:cNvPr id="5" name="Группа 4">
            <a:extLst>
              <a:ext uri="{FF2B5EF4-FFF2-40B4-BE49-F238E27FC236}">
                <a16:creationId xmlns:a16="http://schemas.microsoft.com/office/drawing/2014/main" id="{FD9ACBAB-3EF2-364B-9FF5-5D19C93014F1}"/>
              </a:ext>
            </a:extLst>
          </p:cNvPr>
          <p:cNvGrpSpPr/>
          <p:nvPr/>
        </p:nvGrpSpPr>
        <p:grpSpPr>
          <a:xfrm>
            <a:off x="4588813" y="1261579"/>
            <a:ext cx="1457328" cy="3032981"/>
            <a:chOff x="3349890" y="1492167"/>
            <a:chExt cx="1457328" cy="3032981"/>
          </a:xfrm>
        </p:grpSpPr>
        <p:sp>
          <p:nvSpPr>
            <p:cNvPr id="215" name="Google Shape;215;p7"/>
            <p:cNvSpPr/>
            <p:nvPr/>
          </p:nvSpPr>
          <p:spPr>
            <a:xfrm>
              <a:off x="3349890" y="15350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6" name="Google Shape;216;p7"/>
            <p:cNvSpPr/>
            <p:nvPr/>
          </p:nvSpPr>
          <p:spPr>
            <a:xfrm>
              <a:off x="4438678" y="26240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217" name="Google Shape;217;p7"/>
            <p:cNvGrpSpPr/>
            <p:nvPr/>
          </p:nvGrpSpPr>
          <p:grpSpPr>
            <a:xfrm>
              <a:off x="3528084" y="1492167"/>
              <a:ext cx="1279134" cy="3032981"/>
              <a:chOff x="2855181" y="1492167"/>
              <a:chExt cx="1209959" cy="2868960"/>
            </a:xfrm>
          </p:grpSpPr>
          <p:sp>
            <p:nvSpPr>
              <p:cNvPr id="218"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9"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20"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223" name="Google Shape;223;p7"/>
            <p:cNvSpPr txBox="1"/>
            <p:nvPr/>
          </p:nvSpPr>
          <p:spPr>
            <a:xfrm>
              <a:off x="3718866" y="18148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02</a:t>
              </a:r>
              <a:endParaRPr sz="4400" dirty="0">
                <a:solidFill>
                  <a:srgbClr val="000000"/>
                </a:solidFill>
                <a:latin typeface="Croc" panose="020B0502020203020203" pitchFamily="34" charset="0"/>
                <a:sym typeface="Arial"/>
              </a:endParaRPr>
            </a:p>
          </p:txBody>
        </p:sp>
      </p:grpSp>
      <p:sp>
        <p:nvSpPr>
          <p:cNvPr id="235" name="Google Shape;235;p7"/>
          <p:cNvSpPr txBox="1"/>
          <p:nvPr/>
        </p:nvSpPr>
        <p:spPr>
          <a:xfrm>
            <a:off x="9901554" y="4185155"/>
            <a:ext cx="2250184" cy="169277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Практическая часть:</a:t>
            </a:r>
          </a:p>
          <a:p>
            <a:pPr marL="285750" marR="0" lvl="0" indent="-285750" rtl="0">
              <a:spcBef>
                <a:spcPts val="0"/>
              </a:spcBef>
              <a:spcAft>
                <a:spcPts val="0"/>
              </a:spcAft>
              <a:buFont typeface="Arial" panose="020B0604020202020204" pitchFamily="34" charset="0"/>
              <a:buChar char="•"/>
            </a:pPr>
            <a:r>
              <a:rPr lang="en-US" dirty="0">
                <a:solidFill>
                  <a:srgbClr val="000000"/>
                </a:solidFill>
                <a:latin typeface="Croc" panose="020B0502020203020203" pitchFamily="34" charset="0"/>
                <a:sym typeface="Arial"/>
              </a:rPr>
              <a:t>WSL  </a:t>
            </a:r>
            <a:r>
              <a:rPr lang="ru-RU" dirty="0">
                <a:solidFill>
                  <a:srgbClr val="000000"/>
                </a:solidFill>
                <a:latin typeface="Croc" panose="020B0502020203020203" pitchFamily="34" charset="0"/>
                <a:sym typeface="Arial"/>
              </a:rPr>
              <a:t>и </a:t>
            </a:r>
            <a:r>
              <a:rPr lang="en-US" dirty="0">
                <a:solidFill>
                  <a:srgbClr val="000000"/>
                </a:solidFill>
                <a:latin typeface="Croc" panose="020B0502020203020203" pitchFamily="34" charset="0"/>
                <a:sym typeface="Arial"/>
              </a:rPr>
              <a:t>Linux</a:t>
            </a:r>
          </a:p>
          <a:p>
            <a:pPr marL="285750" marR="0" lvl="0" indent="-285750" rtl="0">
              <a:spcBef>
                <a:spcPts val="0"/>
              </a:spcBef>
              <a:spcAft>
                <a:spcPts val="0"/>
              </a:spcAft>
              <a:buFont typeface="Arial" panose="020B0604020202020204" pitchFamily="34" charset="0"/>
              <a:buChar char="•"/>
            </a:pPr>
            <a:r>
              <a:rPr lang="en-US" dirty="0" err="1">
                <a:solidFill>
                  <a:srgbClr val="000000"/>
                </a:solidFill>
                <a:latin typeface="Croc" panose="020B0502020203020203" pitchFamily="34" charset="0"/>
                <a:sym typeface="Arial"/>
              </a:rPr>
              <a:t>Jupyter</a:t>
            </a:r>
            <a:r>
              <a:rPr lang="en-US" dirty="0">
                <a:solidFill>
                  <a:srgbClr val="000000"/>
                </a:solidFill>
                <a:latin typeface="Croc" panose="020B0502020203020203" pitchFamily="34" charset="0"/>
                <a:sym typeface="Arial"/>
              </a:rPr>
              <a:t> notebook</a:t>
            </a:r>
          </a:p>
          <a:p>
            <a:pPr marL="285750" marR="0" lvl="0" indent="-285750" rtl="0">
              <a:spcBef>
                <a:spcPts val="0"/>
              </a:spcBef>
              <a:spcAft>
                <a:spcPts val="0"/>
              </a:spcAft>
              <a:buFont typeface="Arial" panose="020B0604020202020204" pitchFamily="34" charset="0"/>
              <a:buChar char="•"/>
            </a:pPr>
            <a:r>
              <a:rPr lang="en-US" dirty="0">
                <a:latin typeface="Croc" panose="020B0502020203020203" pitchFamily="34" charset="0"/>
              </a:rPr>
              <a:t>Python</a:t>
            </a:r>
          </a:p>
          <a:p>
            <a:pPr marL="285750" marR="0" lvl="0" indent="-285750" rtl="0">
              <a:spcBef>
                <a:spcPts val="0"/>
              </a:spcBef>
              <a:spcAft>
                <a:spcPts val="0"/>
              </a:spcAft>
              <a:buFont typeface="Arial" panose="020B0604020202020204" pitchFamily="34" charset="0"/>
              <a:buChar char="•"/>
            </a:pP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r>
              <a:rPr lang="ru-RU" dirty="0">
                <a:latin typeface="Croc" panose="020B0502020203020203" pitchFamily="34" charset="0"/>
              </a:rPr>
              <a:t>Собеседование</a:t>
            </a:r>
            <a:endParaRPr lang="en-US" dirty="0">
              <a:latin typeface="Croc" panose="020B0502020203020203" pitchFamily="34" charset="0"/>
            </a:endParaRPr>
          </a:p>
        </p:txBody>
      </p:sp>
      <p:cxnSp>
        <p:nvCxnSpPr>
          <p:cNvPr id="3" name="Прямая соединительная линия 2">
            <a:extLst>
              <a:ext uri="{FF2B5EF4-FFF2-40B4-BE49-F238E27FC236}">
                <a16:creationId xmlns:a16="http://schemas.microsoft.com/office/drawing/2014/main" id="{5B956358-5034-484D-A09B-39DAE200A72C}"/>
              </a:ext>
            </a:extLst>
          </p:cNvPr>
          <p:cNvCxnSpPr/>
          <p:nvPr/>
        </p:nvCxnSpPr>
        <p:spPr>
          <a:xfrm>
            <a:off x="0" y="383653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D9265CAE-22AA-FC4F-A1E6-65276D74619D}"/>
              </a:ext>
            </a:extLst>
          </p:cNvPr>
          <p:cNvGrpSpPr/>
          <p:nvPr/>
        </p:nvGrpSpPr>
        <p:grpSpPr>
          <a:xfrm>
            <a:off x="1505371" y="1214881"/>
            <a:ext cx="1457328" cy="3032981"/>
            <a:chOff x="3502290" y="1644567"/>
            <a:chExt cx="1457328" cy="3032981"/>
          </a:xfrm>
        </p:grpSpPr>
        <p:sp>
          <p:nvSpPr>
            <p:cNvPr id="61" name="Google Shape;215;p7">
              <a:extLst>
                <a:ext uri="{FF2B5EF4-FFF2-40B4-BE49-F238E27FC236}">
                  <a16:creationId xmlns:a16="http://schemas.microsoft.com/office/drawing/2014/main" id="{DED8F44A-7BE1-F841-95AD-AE7DAF866E3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2" name="Google Shape;216;p7">
              <a:extLst>
                <a:ext uri="{FF2B5EF4-FFF2-40B4-BE49-F238E27FC236}">
                  <a16:creationId xmlns:a16="http://schemas.microsoft.com/office/drawing/2014/main" id="{D8826015-FC81-4746-9A85-1B11A740869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63" name="Google Shape;217;p7">
              <a:extLst>
                <a:ext uri="{FF2B5EF4-FFF2-40B4-BE49-F238E27FC236}">
                  <a16:creationId xmlns:a16="http://schemas.microsoft.com/office/drawing/2014/main" id="{B332AED6-4770-BB46-BAA6-FC744D739A44}"/>
                </a:ext>
              </a:extLst>
            </p:cNvPr>
            <p:cNvGrpSpPr/>
            <p:nvPr/>
          </p:nvGrpSpPr>
          <p:grpSpPr>
            <a:xfrm>
              <a:off x="3680484" y="1644567"/>
              <a:ext cx="1279134" cy="3032981"/>
              <a:chOff x="2855181" y="1492167"/>
              <a:chExt cx="1209959" cy="2868960"/>
            </a:xfrm>
          </p:grpSpPr>
          <p:sp>
            <p:nvSpPr>
              <p:cNvPr id="64" name="Google Shape;218;p7">
                <a:extLst>
                  <a:ext uri="{FF2B5EF4-FFF2-40B4-BE49-F238E27FC236}">
                    <a16:creationId xmlns:a16="http://schemas.microsoft.com/office/drawing/2014/main" id="{24BED407-2D87-DB40-9AF8-76D08DB527C2}"/>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5" name="Google Shape;219;p7">
                <a:extLst>
                  <a:ext uri="{FF2B5EF4-FFF2-40B4-BE49-F238E27FC236}">
                    <a16:creationId xmlns:a16="http://schemas.microsoft.com/office/drawing/2014/main" id="{F7566AE3-8754-1E4F-A703-87AA2446D868}"/>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roc" panose="020B0502020203020203" pitchFamily="34" charset="0"/>
                  <a:sym typeface="Arial"/>
                </a:endParaRPr>
              </a:p>
            </p:txBody>
          </p:sp>
          <p:sp>
            <p:nvSpPr>
              <p:cNvPr id="66" name="Google Shape;220;p7">
                <a:extLst>
                  <a:ext uri="{FF2B5EF4-FFF2-40B4-BE49-F238E27FC236}">
                    <a16:creationId xmlns:a16="http://schemas.microsoft.com/office/drawing/2014/main" id="{16A7B4E4-086D-AE48-AA51-675676E7AA6D}"/>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67" name="Google Shape;223;p7">
              <a:extLst>
                <a:ext uri="{FF2B5EF4-FFF2-40B4-BE49-F238E27FC236}">
                  <a16:creationId xmlns:a16="http://schemas.microsoft.com/office/drawing/2014/main" id="{9313A63E-29F7-A343-AE9B-6D872B96FB21}"/>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01</a:t>
              </a:r>
              <a:endParaRPr sz="4400" dirty="0">
                <a:solidFill>
                  <a:srgbClr val="000000"/>
                </a:solidFill>
                <a:latin typeface="Croc" panose="020B0502020203020203" pitchFamily="34" charset="0"/>
                <a:sym typeface="Arial"/>
              </a:endParaRPr>
            </a:p>
          </p:txBody>
        </p:sp>
      </p:grpSp>
      <p:grpSp>
        <p:nvGrpSpPr>
          <p:cNvPr id="78" name="Группа 77">
            <a:extLst>
              <a:ext uri="{FF2B5EF4-FFF2-40B4-BE49-F238E27FC236}">
                <a16:creationId xmlns:a16="http://schemas.microsoft.com/office/drawing/2014/main" id="{CC886873-37CB-8B4C-B0D6-AF807591FDA7}"/>
              </a:ext>
            </a:extLst>
          </p:cNvPr>
          <p:cNvGrpSpPr/>
          <p:nvPr/>
        </p:nvGrpSpPr>
        <p:grpSpPr>
          <a:xfrm>
            <a:off x="7305612" y="1295782"/>
            <a:ext cx="1457328" cy="3032981"/>
            <a:chOff x="3502290" y="1644567"/>
            <a:chExt cx="1457328" cy="3032981"/>
          </a:xfrm>
        </p:grpSpPr>
        <p:sp>
          <p:nvSpPr>
            <p:cNvPr id="79" name="Google Shape;215;p7">
              <a:extLst>
                <a:ext uri="{FF2B5EF4-FFF2-40B4-BE49-F238E27FC236}">
                  <a16:creationId xmlns:a16="http://schemas.microsoft.com/office/drawing/2014/main" id="{430F9366-28C9-FA45-B987-34FE9E77C1C4}"/>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0" name="Google Shape;216;p7">
              <a:extLst>
                <a:ext uri="{FF2B5EF4-FFF2-40B4-BE49-F238E27FC236}">
                  <a16:creationId xmlns:a16="http://schemas.microsoft.com/office/drawing/2014/main" id="{5A99D134-A2B8-4647-9869-B208119FC8F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81" name="Google Shape;217;p7">
              <a:extLst>
                <a:ext uri="{FF2B5EF4-FFF2-40B4-BE49-F238E27FC236}">
                  <a16:creationId xmlns:a16="http://schemas.microsoft.com/office/drawing/2014/main" id="{4B6D42E4-0587-F946-BE5D-DC73F6ED7AFD}"/>
                </a:ext>
              </a:extLst>
            </p:cNvPr>
            <p:cNvGrpSpPr/>
            <p:nvPr/>
          </p:nvGrpSpPr>
          <p:grpSpPr>
            <a:xfrm>
              <a:off x="3680484" y="1644567"/>
              <a:ext cx="1279134" cy="3032981"/>
              <a:chOff x="2855181" y="1492167"/>
              <a:chExt cx="1209959" cy="2868960"/>
            </a:xfrm>
          </p:grpSpPr>
          <p:sp>
            <p:nvSpPr>
              <p:cNvPr id="83" name="Google Shape;218;p7">
                <a:extLst>
                  <a:ext uri="{FF2B5EF4-FFF2-40B4-BE49-F238E27FC236}">
                    <a16:creationId xmlns:a16="http://schemas.microsoft.com/office/drawing/2014/main" id="{D21E906B-DEEE-C541-8BAC-099D26A2F059}"/>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4" name="Google Shape;219;p7">
                <a:extLst>
                  <a:ext uri="{FF2B5EF4-FFF2-40B4-BE49-F238E27FC236}">
                    <a16:creationId xmlns:a16="http://schemas.microsoft.com/office/drawing/2014/main" id="{5C2B071A-C1B9-6B46-B993-293BF3626BE6}"/>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5" name="Google Shape;220;p7">
                <a:extLst>
                  <a:ext uri="{FF2B5EF4-FFF2-40B4-BE49-F238E27FC236}">
                    <a16:creationId xmlns:a16="http://schemas.microsoft.com/office/drawing/2014/main" id="{22906B77-918B-BD4B-B45E-263E6DDD0E9E}"/>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82" name="Google Shape;223;p7">
              <a:extLst>
                <a:ext uri="{FF2B5EF4-FFF2-40B4-BE49-F238E27FC236}">
                  <a16:creationId xmlns:a16="http://schemas.microsoft.com/office/drawing/2014/main" id="{EC0283A5-A76C-3045-B856-7066855D3BE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03</a:t>
              </a:r>
              <a:endParaRPr sz="4400" dirty="0">
                <a:solidFill>
                  <a:srgbClr val="000000"/>
                </a:solidFill>
                <a:latin typeface="Croc" panose="020B0502020203020203" pitchFamily="34" charset="0"/>
                <a:sym typeface="Arial"/>
              </a:endParaRPr>
            </a:p>
          </p:txBody>
        </p:sp>
      </p:grpSp>
      <p:sp>
        <p:nvSpPr>
          <p:cNvPr id="205" name="Google Shape;205;p7"/>
          <p:cNvSpPr txBox="1"/>
          <p:nvPr/>
        </p:nvSpPr>
        <p:spPr>
          <a:xfrm>
            <a:off x="4266972" y="4054191"/>
            <a:ext cx="305964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Дата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Аналитика данных</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Кто такие </a:t>
            </a:r>
            <a:r>
              <a:rPr lang="en-US" dirty="0">
                <a:effectLst/>
                <a:latin typeface="Croc" panose="020B0502020203020203"/>
                <a:ea typeface="Calibri" panose="020F0502020204030204" pitchFamily="34" charset="0"/>
                <a:cs typeface="Times New Roman" panose="02020603050405020304" pitchFamily="18" charset="0"/>
              </a:rPr>
              <a:t>DA </a:t>
            </a:r>
            <a:r>
              <a:rPr lang="ru-RU" dirty="0">
                <a:effectLst/>
                <a:latin typeface="Calibri" panose="020F0502020204030204" pitchFamily="34" charset="0"/>
                <a:ea typeface="Calibri" panose="020F0502020204030204" pitchFamily="34" charset="0"/>
                <a:cs typeface="Times New Roman" panose="02020603050405020304" pitchFamily="18" charset="0"/>
              </a:rPr>
              <a:t>и </a:t>
            </a:r>
            <a:r>
              <a:rPr lang="en-US" dirty="0">
                <a:effectLst/>
                <a:latin typeface="Croc" panose="020B0502020203020203"/>
                <a:ea typeface="Calibri" panose="020F0502020204030204" pitchFamily="34" charset="0"/>
                <a:cs typeface="Times New Roman" panose="02020603050405020304" pitchFamily="18" charset="0"/>
              </a:rPr>
              <a:t>DS</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Задачи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Пример требований </a:t>
            </a:r>
            <a:r>
              <a:rPr lang="ru-RU" dirty="0">
                <a:latin typeface="Calibri" panose="020F0502020204030204" pitchFamily="34" charset="0"/>
                <a:ea typeface="Calibri" panose="020F0502020204030204" pitchFamily="34" charset="0"/>
                <a:cs typeface="Times New Roman" panose="02020603050405020304" pitchFamily="18" charset="0"/>
              </a:rPr>
              <a:t>к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Инструменты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Машинное обучение </a:t>
            </a:r>
          </a:p>
          <a:p>
            <a:endParaRPr sz="2000" dirty="0">
              <a:latin typeface="Croc" panose="020B0502020203020203"/>
            </a:endParaRPr>
          </a:p>
        </p:txBody>
      </p:sp>
      <p:grpSp>
        <p:nvGrpSpPr>
          <p:cNvPr id="34" name="Группа 33">
            <a:extLst>
              <a:ext uri="{FF2B5EF4-FFF2-40B4-BE49-F238E27FC236}">
                <a16:creationId xmlns:a16="http://schemas.microsoft.com/office/drawing/2014/main" id="{A56F3AC0-71B8-4016-8029-DF9B0037BC8C}"/>
              </a:ext>
            </a:extLst>
          </p:cNvPr>
          <p:cNvGrpSpPr/>
          <p:nvPr/>
        </p:nvGrpSpPr>
        <p:grpSpPr>
          <a:xfrm>
            <a:off x="10589071" y="1295782"/>
            <a:ext cx="1457328" cy="3032981"/>
            <a:chOff x="3502290" y="1644567"/>
            <a:chExt cx="1457328" cy="3032981"/>
          </a:xfrm>
        </p:grpSpPr>
        <p:sp>
          <p:nvSpPr>
            <p:cNvPr id="35" name="Google Shape;215;p7">
              <a:extLst>
                <a:ext uri="{FF2B5EF4-FFF2-40B4-BE49-F238E27FC236}">
                  <a16:creationId xmlns:a16="http://schemas.microsoft.com/office/drawing/2014/main" id="{3CFEA32B-1F2D-46A2-9F9C-6EC2C0653E1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36" name="Google Shape;216;p7">
              <a:extLst>
                <a:ext uri="{FF2B5EF4-FFF2-40B4-BE49-F238E27FC236}">
                  <a16:creationId xmlns:a16="http://schemas.microsoft.com/office/drawing/2014/main" id="{EECD14D8-2069-48C6-8124-7A2194CA3D27}"/>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37" name="Google Shape;217;p7">
              <a:extLst>
                <a:ext uri="{FF2B5EF4-FFF2-40B4-BE49-F238E27FC236}">
                  <a16:creationId xmlns:a16="http://schemas.microsoft.com/office/drawing/2014/main" id="{AB962461-957A-47B0-AC04-274309A69CBD}"/>
                </a:ext>
              </a:extLst>
            </p:cNvPr>
            <p:cNvGrpSpPr/>
            <p:nvPr/>
          </p:nvGrpSpPr>
          <p:grpSpPr>
            <a:xfrm>
              <a:off x="3680484" y="1644567"/>
              <a:ext cx="1279134" cy="3032981"/>
              <a:chOff x="2855181" y="1492167"/>
              <a:chExt cx="1209959" cy="2868960"/>
            </a:xfrm>
          </p:grpSpPr>
          <p:sp>
            <p:nvSpPr>
              <p:cNvPr id="39" name="Google Shape;218;p7">
                <a:extLst>
                  <a:ext uri="{FF2B5EF4-FFF2-40B4-BE49-F238E27FC236}">
                    <a16:creationId xmlns:a16="http://schemas.microsoft.com/office/drawing/2014/main" id="{602E0203-3856-4A8B-917A-A43CF2C627A3}"/>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0" name="Google Shape;219;p7">
                <a:extLst>
                  <a:ext uri="{FF2B5EF4-FFF2-40B4-BE49-F238E27FC236}">
                    <a16:creationId xmlns:a16="http://schemas.microsoft.com/office/drawing/2014/main" id="{22B3C212-209F-4C22-89C0-53BFD03EBF81}"/>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1" name="Google Shape;220;p7">
                <a:extLst>
                  <a:ext uri="{FF2B5EF4-FFF2-40B4-BE49-F238E27FC236}">
                    <a16:creationId xmlns:a16="http://schemas.microsoft.com/office/drawing/2014/main" id="{62C91E37-BB8F-40EB-BF6E-088241C08F77}"/>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38" name="Google Shape;223;p7">
              <a:extLst>
                <a:ext uri="{FF2B5EF4-FFF2-40B4-BE49-F238E27FC236}">
                  <a16:creationId xmlns:a16="http://schemas.microsoft.com/office/drawing/2014/main" id="{1EA19477-BA71-4154-BE07-430B6FE14F8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04</a:t>
              </a:r>
              <a:endParaRPr sz="4400" dirty="0">
                <a:solidFill>
                  <a:srgbClr val="000000"/>
                </a:solidFill>
                <a:latin typeface="Croc" panose="020B0502020203020203" pitchFamily="34" charset="0"/>
                <a:sym typeface="Arial"/>
              </a:endParaRPr>
            </a:p>
          </p:txBody>
        </p:sp>
      </p:grpSp>
      <p:sp>
        <p:nvSpPr>
          <p:cNvPr id="42" name="Google Shape;205;p7">
            <a:extLst>
              <a:ext uri="{FF2B5EF4-FFF2-40B4-BE49-F238E27FC236}">
                <a16:creationId xmlns:a16="http://schemas.microsoft.com/office/drawing/2014/main" id="{45B2D090-78F0-446E-AA39-359D74B8AF0B}"/>
              </a:ext>
            </a:extLst>
          </p:cNvPr>
          <p:cNvSpPr txBox="1"/>
          <p:nvPr/>
        </p:nvSpPr>
        <p:spPr>
          <a:xfrm>
            <a:off x="439127" y="3998545"/>
            <a:ext cx="389973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             Вводная лекция:</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Знакомство</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Цели и место учебной дисциплины</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Тематический план</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Содержание дисциплины</a:t>
            </a:r>
          </a:p>
          <a:p>
            <a:pPr marL="285750" indent="-285750">
              <a:buFont typeface="Arial" panose="020B0604020202020204" pitchFamily="34" charset="0"/>
              <a:buChar char="•"/>
            </a:pPr>
            <a:r>
              <a:rPr lang="ru-RU" sz="1800" dirty="0"/>
              <a:t>Принцип формирования итоговой оценки</a:t>
            </a:r>
          </a:p>
          <a:p>
            <a:endParaRPr sz="2000" dirty="0">
              <a:latin typeface="Croc" panose="020B0502020203020203"/>
            </a:endParaRPr>
          </a:p>
        </p:txBody>
      </p:sp>
      <p:pic>
        <p:nvPicPr>
          <p:cNvPr id="43" name="Picture 2">
            <a:extLst>
              <a:ext uri="{FF2B5EF4-FFF2-40B4-BE49-F238E27FC236}">
                <a16:creationId xmlns:a16="http://schemas.microsoft.com/office/drawing/2014/main" id="{96C1B0FB-8E14-41BD-858B-54AE368293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6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AFFD69E-CB91-4E74-99BD-DBED821ED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328038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a:extLst>
              <a:ext uri="{FF2B5EF4-FFF2-40B4-BE49-F238E27FC236}">
                <a16:creationId xmlns:a16="http://schemas.microsoft.com/office/drawing/2014/main" id="{E0AFF1D8-BE8C-46B0-88B6-14B2242C6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9747C1-7535-4617-A96F-F72A47FE1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0F10DFE-1CE6-4F3C-A682-A83015127E0E}"/>
              </a:ext>
            </a:extLst>
          </p:cNvPr>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p>
        </p:txBody>
      </p:sp>
    </p:spTree>
    <p:extLst>
      <p:ext uri="{BB962C8B-B14F-4D97-AF65-F5344CB8AC3E}">
        <p14:creationId xmlns:p14="http://schemas.microsoft.com/office/powerpoint/2010/main" val="96577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160;p5">
            <a:extLst>
              <a:ext uri="{FF2B5EF4-FFF2-40B4-BE49-F238E27FC236}">
                <a16:creationId xmlns:a16="http://schemas.microsoft.com/office/drawing/2014/main" id="{BDED2427-4103-4E8F-99C7-120DE6B60DD4}"/>
              </a:ext>
            </a:extLst>
          </p:cNvPr>
          <p:cNvSpPr/>
          <p:nvPr/>
        </p:nvSpPr>
        <p:spPr>
          <a:xfrm>
            <a:off x="0" y="4434900"/>
            <a:ext cx="12192000" cy="24231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F26E2"/>
              </a:solidFill>
              <a:latin typeface="Croc" panose="020B0502020203020203" pitchFamily="34" charset="0"/>
              <a:sym typeface="Arial"/>
            </a:endParaRPr>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Ансамбли</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4" name="TextBox 13">
            <a:extLst>
              <a:ext uri="{FF2B5EF4-FFF2-40B4-BE49-F238E27FC236}">
                <a16:creationId xmlns:a16="http://schemas.microsoft.com/office/drawing/2014/main" id="{AAAE4B06-B50F-4254-9661-68D67A385EAB}"/>
              </a:ext>
            </a:extLst>
          </p:cNvPr>
          <p:cNvSpPr txBox="1"/>
          <p:nvPr/>
        </p:nvSpPr>
        <p:spPr>
          <a:xfrm>
            <a:off x="392909" y="832618"/>
            <a:ext cx="4095115" cy="2813719"/>
          </a:xfrm>
          <a:prstGeom prst="rect">
            <a:avLst/>
          </a:prstGeom>
          <a:noFill/>
        </p:spPr>
        <p:txBody>
          <a:bodyPr wrap="square">
            <a:spAutoFit/>
          </a:bodyPr>
          <a:lstStyle/>
          <a:p>
            <a:pPr algn="l">
              <a:lnSpc>
                <a:spcPct val="150000"/>
              </a:lnSpc>
              <a:buFont typeface="Arial" panose="020B0604020202020204" pitchFamily="34" charset="0"/>
              <a:buChar char="•"/>
            </a:pPr>
            <a:r>
              <a:rPr lang="ru-RU" sz="2000" b="0" i="0" dirty="0">
                <a:solidFill>
                  <a:srgbClr val="464848"/>
                </a:solidFill>
                <a:effectLst/>
                <a:latin typeface="Merriweather"/>
              </a:rPr>
              <a:t>Там, где подходят классические алгоритмы (но работают точнее)</a:t>
            </a:r>
          </a:p>
          <a:p>
            <a:pPr algn="l">
              <a:lnSpc>
                <a:spcPct val="150000"/>
              </a:lnSpc>
              <a:buFont typeface="Arial" panose="020B0604020202020204" pitchFamily="34" charset="0"/>
              <a:buChar char="•"/>
            </a:pPr>
            <a:r>
              <a:rPr lang="ru-RU" sz="2000" b="0" i="0" dirty="0">
                <a:solidFill>
                  <a:srgbClr val="464848"/>
                </a:solidFill>
                <a:effectLst/>
                <a:latin typeface="Merriweather"/>
              </a:rPr>
              <a:t>Поисковые системы</a:t>
            </a:r>
          </a:p>
          <a:p>
            <a:pPr algn="l">
              <a:lnSpc>
                <a:spcPct val="150000"/>
              </a:lnSpc>
              <a:buFont typeface="Arial" panose="020B0604020202020204" pitchFamily="34" charset="0"/>
              <a:buChar char="•"/>
            </a:pPr>
            <a:r>
              <a:rPr lang="ru-RU" sz="2000" b="0" i="0" dirty="0">
                <a:solidFill>
                  <a:srgbClr val="464848"/>
                </a:solidFill>
                <a:effectLst/>
                <a:latin typeface="Merriweather"/>
              </a:rPr>
              <a:t>Компьютерное зрение</a:t>
            </a:r>
          </a:p>
          <a:p>
            <a:pPr algn="l">
              <a:lnSpc>
                <a:spcPct val="150000"/>
              </a:lnSpc>
              <a:buFont typeface="Arial" panose="020B0604020202020204" pitchFamily="34" charset="0"/>
              <a:buChar char="•"/>
            </a:pPr>
            <a:r>
              <a:rPr lang="ru-RU" sz="2000" b="0" i="0" dirty="0">
                <a:solidFill>
                  <a:srgbClr val="464848"/>
                </a:solidFill>
                <a:effectLst/>
                <a:latin typeface="Merriweather"/>
              </a:rPr>
              <a:t>Распознавание объектов</a:t>
            </a:r>
          </a:p>
        </p:txBody>
      </p:sp>
      <p:pic>
        <p:nvPicPr>
          <p:cNvPr id="5122" name="Picture 2">
            <a:extLst>
              <a:ext uri="{FF2B5EF4-FFF2-40B4-BE49-F238E27FC236}">
                <a16:creationId xmlns:a16="http://schemas.microsoft.com/office/drawing/2014/main" id="{B77A6430-5509-4AF4-A8BC-258019C1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929" y="400426"/>
            <a:ext cx="7393078" cy="358006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64;p5">
            <a:extLst>
              <a:ext uri="{FF2B5EF4-FFF2-40B4-BE49-F238E27FC236}">
                <a16:creationId xmlns:a16="http://schemas.microsoft.com/office/drawing/2014/main" id="{FBB791A1-A903-4517-A137-7D350FE99A8D}"/>
              </a:ext>
            </a:extLst>
          </p:cNvPr>
          <p:cNvSpPr>
            <a:spLocks noChangeAspect="1"/>
          </p:cNvSpPr>
          <p:nvPr/>
        </p:nvSpPr>
        <p:spPr>
          <a:xfrm>
            <a:off x="7326248" y="4435200"/>
            <a:ext cx="4863352"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7" name="Google Shape;164;p5">
            <a:extLst>
              <a:ext uri="{FF2B5EF4-FFF2-40B4-BE49-F238E27FC236}">
                <a16:creationId xmlns:a16="http://schemas.microsoft.com/office/drawing/2014/main" id="{3F350E2B-6BA4-427F-B974-60EE673311F1}"/>
              </a:ext>
            </a:extLst>
          </p:cNvPr>
          <p:cNvSpPr/>
          <p:nvPr/>
        </p:nvSpPr>
        <p:spPr>
          <a:xfrm>
            <a:off x="0" y="4435200"/>
            <a:ext cx="2639230"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8" name="Google Shape;164;p5">
            <a:extLst>
              <a:ext uri="{FF2B5EF4-FFF2-40B4-BE49-F238E27FC236}">
                <a16:creationId xmlns:a16="http://schemas.microsoft.com/office/drawing/2014/main" id="{A0387E36-02BC-424C-B241-AA81A55CC4CA}"/>
              </a:ext>
            </a:extLst>
          </p:cNvPr>
          <p:cNvSpPr>
            <a:spLocks noChangeAspect="1"/>
          </p:cNvSpPr>
          <p:nvPr/>
        </p:nvSpPr>
        <p:spPr>
          <a:xfrm>
            <a:off x="2441381" y="4434900"/>
            <a:ext cx="2439258" cy="2422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9" name="Google Shape;164;p5">
            <a:extLst>
              <a:ext uri="{FF2B5EF4-FFF2-40B4-BE49-F238E27FC236}">
                <a16:creationId xmlns:a16="http://schemas.microsoft.com/office/drawing/2014/main" id="{5E3B877C-1405-41CB-BF80-4A53C65D5B89}"/>
              </a:ext>
            </a:extLst>
          </p:cNvPr>
          <p:cNvSpPr>
            <a:spLocks noChangeAspect="1"/>
          </p:cNvSpPr>
          <p:nvPr/>
        </p:nvSpPr>
        <p:spPr>
          <a:xfrm rot="16200000">
            <a:off x="4884600" y="4435200"/>
            <a:ext cx="2422800" cy="24228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grpSp>
        <p:nvGrpSpPr>
          <p:cNvPr id="20" name="Группа 19">
            <a:extLst>
              <a:ext uri="{FF2B5EF4-FFF2-40B4-BE49-F238E27FC236}">
                <a16:creationId xmlns:a16="http://schemas.microsoft.com/office/drawing/2014/main" id="{735239F4-1F21-48F4-874F-530481C05173}"/>
              </a:ext>
            </a:extLst>
          </p:cNvPr>
          <p:cNvGrpSpPr/>
          <p:nvPr/>
        </p:nvGrpSpPr>
        <p:grpSpPr>
          <a:xfrm>
            <a:off x="5102678" y="4435199"/>
            <a:ext cx="1983601" cy="2422800"/>
            <a:chOff x="-3592265" y="6561138"/>
            <a:chExt cx="1986644" cy="2401764"/>
          </a:xfrm>
          <a:solidFill>
            <a:schemeClr val="tx1"/>
          </a:solidFill>
        </p:grpSpPr>
        <p:sp>
          <p:nvSpPr>
            <p:cNvPr id="21" name="Прямоугольник 20">
              <a:extLst>
                <a:ext uri="{FF2B5EF4-FFF2-40B4-BE49-F238E27FC236}">
                  <a16:creationId xmlns:a16="http://schemas.microsoft.com/office/drawing/2014/main" id="{B91FDF44-D62E-4D3F-8A92-C55C193452C7}"/>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4A201E58-C3A7-47C2-B343-568898CB85D9}"/>
                </a:ext>
              </a:extLst>
            </p:cNvPr>
            <p:cNvSpPr/>
            <p:nvPr/>
          </p:nvSpPr>
          <p:spPr>
            <a:xfrm>
              <a:off x="-3592265" y="6561138"/>
              <a:ext cx="403819"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A0245684-F941-4313-8EAA-AAB04C873A4D}"/>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a:extLst>
              <a:ext uri="{FF2B5EF4-FFF2-40B4-BE49-F238E27FC236}">
                <a16:creationId xmlns:a16="http://schemas.microsoft.com/office/drawing/2014/main" id="{E2517B72-EFD1-42C2-BDE2-43A6B94271FF}"/>
              </a:ext>
            </a:extLst>
          </p:cNvPr>
          <p:cNvGrpSpPr/>
          <p:nvPr/>
        </p:nvGrpSpPr>
        <p:grpSpPr>
          <a:xfrm rot="5400000">
            <a:off x="9974361" y="4445718"/>
            <a:ext cx="1986643" cy="2401764"/>
            <a:chOff x="-3592264" y="6561138"/>
            <a:chExt cx="1986643" cy="2401764"/>
          </a:xfrm>
          <a:solidFill>
            <a:srgbClr val="6F26E2"/>
          </a:solidFill>
        </p:grpSpPr>
        <p:sp>
          <p:nvSpPr>
            <p:cNvPr id="25" name="Прямоугольник 24">
              <a:extLst>
                <a:ext uri="{FF2B5EF4-FFF2-40B4-BE49-F238E27FC236}">
                  <a16:creationId xmlns:a16="http://schemas.microsoft.com/office/drawing/2014/main" id="{F4F36A75-2DBC-40B2-8EA5-E10AA6757108}"/>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B11C9D37-05A2-4366-8A91-070C0D0A3B6E}"/>
                </a:ext>
              </a:extLst>
            </p:cNvPr>
            <p:cNvSpPr/>
            <p:nvPr/>
          </p:nvSpPr>
          <p:spPr>
            <a:xfrm>
              <a:off x="-3592264" y="6561138"/>
              <a:ext cx="3990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979E1F85-A18B-42FC-BABA-B7B1BEA19568}"/>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a:extLst>
              <a:ext uri="{FF2B5EF4-FFF2-40B4-BE49-F238E27FC236}">
                <a16:creationId xmlns:a16="http://schemas.microsoft.com/office/drawing/2014/main" id="{4B15C227-5974-4689-8D71-1B5FC11DD2DB}"/>
              </a:ext>
            </a:extLst>
          </p:cNvPr>
          <p:cNvGrpSpPr/>
          <p:nvPr/>
        </p:nvGrpSpPr>
        <p:grpSpPr>
          <a:xfrm rot="18900000">
            <a:off x="7338330" y="4434900"/>
            <a:ext cx="2422800" cy="2422800"/>
            <a:chOff x="3471885" y="7380663"/>
            <a:chExt cx="2422800" cy="2422800"/>
          </a:xfrm>
          <a:solidFill>
            <a:schemeClr val="bg1"/>
          </a:solidFill>
        </p:grpSpPr>
        <p:sp>
          <p:nvSpPr>
            <p:cNvPr id="31" name="Прямоугольник 30">
              <a:extLst>
                <a:ext uri="{FF2B5EF4-FFF2-40B4-BE49-F238E27FC236}">
                  <a16:creationId xmlns:a16="http://schemas.microsoft.com/office/drawing/2014/main" id="{5ED0E780-9331-481C-B651-2FF529D8FCAD}"/>
                </a:ext>
              </a:extLst>
            </p:cNvPr>
            <p:cNvSpPr/>
            <p:nvPr/>
          </p:nvSpPr>
          <p:spPr>
            <a:xfrm>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CC58B4E2-72B8-4607-B726-9B6389FEA15F}"/>
                </a:ext>
              </a:extLst>
            </p:cNvPr>
            <p:cNvSpPr/>
            <p:nvPr/>
          </p:nvSpPr>
          <p:spPr>
            <a:xfrm rot="5400000">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Полилиния 64">
            <a:extLst>
              <a:ext uri="{FF2B5EF4-FFF2-40B4-BE49-F238E27FC236}">
                <a16:creationId xmlns:a16="http://schemas.microsoft.com/office/drawing/2014/main" id="{00F5E20F-0D34-4352-B754-1BD4D968A099}"/>
              </a:ext>
            </a:extLst>
          </p:cNvPr>
          <p:cNvSpPr>
            <a:spLocks noChangeAspect="1"/>
          </p:cNvSpPr>
          <p:nvPr/>
        </p:nvSpPr>
        <p:spPr>
          <a:xfrm>
            <a:off x="152400" y="4587600"/>
            <a:ext cx="2168800" cy="2168800"/>
          </a:xfrm>
          <a:custGeom>
            <a:avLst/>
            <a:gdLst>
              <a:gd name="connsiteX0" fmla="*/ 1211400 w 2422800"/>
              <a:gd name="connsiteY0" fmla="*/ 401400 h 2422800"/>
              <a:gd name="connsiteX1" fmla="*/ 401400 w 2422800"/>
              <a:gd name="connsiteY1" fmla="*/ 1211400 h 2422800"/>
              <a:gd name="connsiteX2" fmla="*/ 1211400 w 2422800"/>
              <a:gd name="connsiteY2" fmla="*/ 2021400 h 2422800"/>
              <a:gd name="connsiteX3" fmla="*/ 2021400 w 2422800"/>
              <a:gd name="connsiteY3" fmla="*/ 1211400 h 2422800"/>
              <a:gd name="connsiteX4" fmla="*/ 1211400 w 2422800"/>
              <a:gd name="connsiteY4" fmla="*/ 401400 h 2422800"/>
              <a:gd name="connsiteX5" fmla="*/ 1211400 w 2422800"/>
              <a:gd name="connsiteY5" fmla="*/ 0 h 2422800"/>
              <a:gd name="connsiteX6" fmla="*/ 2422800 w 2422800"/>
              <a:gd name="connsiteY6" fmla="*/ 1211400 h 2422800"/>
              <a:gd name="connsiteX7" fmla="*/ 1211400 w 2422800"/>
              <a:gd name="connsiteY7" fmla="*/ 2422800 h 2422800"/>
              <a:gd name="connsiteX8" fmla="*/ 0 w 2422800"/>
              <a:gd name="connsiteY8" fmla="*/ 1211400 h 2422800"/>
              <a:gd name="connsiteX9" fmla="*/ 1211400 w 2422800"/>
              <a:gd name="connsiteY9" fmla="*/ 0 h 24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800" h="2422800">
                <a:moveTo>
                  <a:pt x="1211400" y="401400"/>
                </a:moveTo>
                <a:cubicBezTo>
                  <a:pt x="764049" y="401400"/>
                  <a:pt x="401400" y="764049"/>
                  <a:pt x="401400" y="1211400"/>
                </a:cubicBezTo>
                <a:cubicBezTo>
                  <a:pt x="401400" y="1658751"/>
                  <a:pt x="764049" y="2021400"/>
                  <a:pt x="1211400" y="2021400"/>
                </a:cubicBezTo>
                <a:cubicBezTo>
                  <a:pt x="1658751" y="2021400"/>
                  <a:pt x="2021400" y="1658751"/>
                  <a:pt x="2021400" y="1211400"/>
                </a:cubicBezTo>
                <a:cubicBezTo>
                  <a:pt x="2021400" y="764049"/>
                  <a:pt x="1658751" y="401400"/>
                  <a:pt x="1211400" y="401400"/>
                </a:cubicBezTo>
                <a:close/>
                <a:moveTo>
                  <a:pt x="1211400" y="0"/>
                </a:moveTo>
                <a:cubicBezTo>
                  <a:pt x="1880438" y="0"/>
                  <a:pt x="2422800" y="542362"/>
                  <a:pt x="2422800" y="1211400"/>
                </a:cubicBezTo>
                <a:cubicBezTo>
                  <a:pt x="2422800" y="1880438"/>
                  <a:pt x="1880438" y="2422800"/>
                  <a:pt x="1211400" y="2422800"/>
                </a:cubicBezTo>
                <a:cubicBezTo>
                  <a:pt x="542362" y="2422800"/>
                  <a:pt x="0" y="1880438"/>
                  <a:pt x="0" y="1211400"/>
                </a:cubicBezTo>
                <a:cubicBezTo>
                  <a:pt x="0" y="542362"/>
                  <a:pt x="542362" y="0"/>
                  <a:pt x="1211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4" name="Рисунок 5">
            <a:extLst>
              <a:ext uri="{FF2B5EF4-FFF2-40B4-BE49-F238E27FC236}">
                <a16:creationId xmlns:a16="http://schemas.microsoft.com/office/drawing/2014/main" id="{70C42505-9307-4F27-9E2B-85980C8FB796}"/>
              </a:ext>
            </a:extLst>
          </p:cNvPr>
          <p:cNvSpPr>
            <a:spLocks noChangeAspect="1"/>
          </p:cNvSpPr>
          <p:nvPr/>
        </p:nvSpPr>
        <p:spPr>
          <a:xfrm rot="20569243">
            <a:off x="2724387" y="4675447"/>
            <a:ext cx="1932216" cy="2008567"/>
          </a:xfrm>
          <a:custGeom>
            <a:avLst/>
            <a:gdLst>
              <a:gd name="connsiteX0" fmla="*/ 412864 w 412863"/>
              <a:gd name="connsiteY0" fmla="*/ 287045 h 429177"/>
              <a:gd name="connsiteX1" fmla="*/ 268477 w 412863"/>
              <a:gd name="connsiteY1" fmla="*/ 212972 h 429177"/>
              <a:gd name="connsiteX2" fmla="*/ 408159 w 412863"/>
              <a:gd name="connsiteY2" fmla="*/ 131500 h 429177"/>
              <a:gd name="connsiteX3" fmla="*/ 377484 w 412863"/>
              <a:gd name="connsiteY3" fmla="*/ 80246 h 429177"/>
              <a:gd name="connsiteX4" fmla="*/ 236657 w 412863"/>
              <a:gd name="connsiteY4" fmla="*/ 162372 h 429177"/>
              <a:gd name="connsiteX5" fmla="*/ 237187 w 412863"/>
              <a:gd name="connsiteY5" fmla="*/ 411 h 429177"/>
              <a:gd name="connsiteX6" fmla="*/ 177082 w 412863"/>
              <a:gd name="connsiteY6" fmla="*/ 0 h 429177"/>
              <a:gd name="connsiteX7" fmla="*/ 176530 w 412863"/>
              <a:gd name="connsiteY7" fmla="*/ 165801 h 429177"/>
              <a:gd name="connsiteX8" fmla="*/ 27507 w 412863"/>
              <a:gd name="connsiteY8" fmla="*/ 89344 h 429177"/>
              <a:gd name="connsiteX9" fmla="*/ 0 w 412863"/>
              <a:gd name="connsiteY9" fmla="*/ 142110 h 429177"/>
              <a:gd name="connsiteX10" fmla="*/ 144410 w 412863"/>
              <a:gd name="connsiteY10" fmla="*/ 216190 h 429177"/>
              <a:gd name="connsiteX11" fmla="*/ 4726 w 412863"/>
              <a:gd name="connsiteY11" fmla="*/ 297662 h 429177"/>
              <a:gd name="connsiteX12" fmla="*/ 35402 w 412863"/>
              <a:gd name="connsiteY12" fmla="*/ 348916 h 429177"/>
              <a:gd name="connsiteX13" fmla="*/ 176206 w 412863"/>
              <a:gd name="connsiteY13" fmla="*/ 266782 h 429177"/>
              <a:gd name="connsiteX14" fmla="*/ 175677 w 412863"/>
              <a:gd name="connsiteY14" fmla="*/ 428744 h 429177"/>
              <a:gd name="connsiteX15" fmla="*/ 235773 w 412863"/>
              <a:gd name="connsiteY15" fmla="*/ 429177 h 429177"/>
              <a:gd name="connsiteX16" fmla="*/ 236333 w 412863"/>
              <a:gd name="connsiteY16" fmla="*/ 263354 h 429177"/>
              <a:gd name="connsiteX17" fmla="*/ 385357 w 412863"/>
              <a:gd name="connsiteY17" fmla="*/ 339811 h 429177"/>
              <a:gd name="connsiteX18" fmla="*/ 412864 w 412863"/>
              <a:gd name="connsiteY18" fmla="*/ 287045 h 4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63" h="429177">
                <a:moveTo>
                  <a:pt x="412864" y="287045"/>
                </a:moveTo>
                <a:lnTo>
                  <a:pt x="268477" y="212972"/>
                </a:lnTo>
                <a:lnTo>
                  <a:pt x="408159" y="131500"/>
                </a:lnTo>
                <a:lnTo>
                  <a:pt x="377484" y="80246"/>
                </a:lnTo>
                <a:lnTo>
                  <a:pt x="236657" y="162372"/>
                </a:lnTo>
                <a:lnTo>
                  <a:pt x="237187" y="411"/>
                </a:lnTo>
                <a:lnTo>
                  <a:pt x="177082" y="0"/>
                </a:lnTo>
                <a:lnTo>
                  <a:pt x="176530" y="165801"/>
                </a:lnTo>
                <a:lnTo>
                  <a:pt x="27507" y="89344"/>
                </a:lnTo>
                <a:lnTo>
                  <a:pt x="0" y="142110"/>
                </a:lnTo>
                <a:lnTo>
                  <a:pt x="144410" y="216190"/>
                </a:lnTo>
                <a:lnTo>
                  <a:pt x="4726" y="297662"/>
                </a:lnTo>
                <a:lnTo>
                  <a:pt x="35402" y="348916"/>
                </a:lnTo>
                <a:lnTo>
                  <a:pt x="176206" y="266782"/>
                </a:lnTo>
                <a:lnTo>
                  <a:pt x="175677" y="428744"/>
                </a:lnTo>
                <a:lnTo>
                  <a:pt x="235773" y="429177"/>
                </a:lnTo>
                <a:lnTo>
                  <a:pt x="236333" y="263354"/>
                </a:lnTo>
                <a:lnTo>
                  <a:pt x="385357" y="339811"/>
                </a:lnTo>
                <a:lnTo>
                  <a:pt x="412864" y="287045"/>
                </a:lnTo>
                <a:close/>
              </a:path>
            </a:pathLst>
          </a:custGeom>
          <a:solidFill>
            <a:srgbClr val="FD645A"/>
          </a:solidFill>
          <a:ln w="9364" cap="flat">
            <a:noFill/>
            <a:prstDash val="solid"/>
            <a:miter/>
          </a:ln>
        </p:spPr>
        <p:txBody>
          <a:bodyPr rtlCol="0" anchor="ctr"/>
          <a:lstStyle/>
          <a:p>
            <a:endParaRPr lang="ru-RU"/>
          </a:p>
        </p:txBody>
      </p:sp>
    </p:spTree>
    <p:extLst>
      <p:ext uri="{BB962C8B-B14F-4D97-AF65-F5344CB8AC3E}">
        <p14:creationId xmlns:p14="http://schemas.microsoft.com/office/powerpoint/2010/main" val="337122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BE66BF24-851F-46A3-9D1E-7E6131061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770" y="145711"/>
            <a:ext cx="5264230" cy="6566578"/>
          </a:xfrm>
          <a:prstGeom prst="rect">
            <a:avLst/>
          </a:prstGeom>
        </p:spPr>
      </p:pic>
      <p:sp>
        <p:nvSpPr>
          <p:cNvPr id="18" name="Прямоугольник 17">
            <a:extLst>
              <a:ext uri="{FF2B5EF4-FFF2-40B4-BE49-F238E27FC236}">
                <a16:creationId xmlns:a16="http://schemas.microsoft.com/office/drawing/2014/main" id="{6558B8A7-43CA-4105-9DDB-EDAB8CB7DE70}"/>
              </a:ext>
            </a:extLst>
          </p:cNvPr>
          <p:cNvSpPr/>
          <p:nvPr/>
        </p:nvSpPr>
        <p:spPr>
          <a:xfrm>
            <a:off x="4318635" y="1050289"/>
            <a:ext cx="2609135" cy="2814321"/>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E613F257-6B50-43B3-BCB1-64EB165F56A6}"/>
              </a:ext>
            </a:extLst>
          </p:cNvPr>
          <p:cNvSpPr>
            <a:spLocks noGrp="1"/>
          </p:cNvSpPr>
          <p:nvPr>
            <p:ph type="title"/>
          </p:nvPr>
        </p:nvSpPr>
        <p:spPr>
          <a:xfrm>
            <a:off x="586001" y="474130"/>
            <a:ext cx="10566837" cy="470750"/>
          </a:xfrm>
        </p:spPr>
        <p:txBody>
          <a:bodyPr/>
          <a:lstStyle/>
          <a:p>
            <a:r>
              <a:rPr lang="ru-RU" dirty="0"/>
              <a:t>Метрика точности</a:t>
            </a:r>
          </a:p>
        </p:txBody>
      </p:sp>
      <p:sp>
        <p:nvSpPr>
          <p:cNvPr id="4" name="TextBox 3">
            <a:extLst>
              <a:ext uri="{FF2B5EF4-FFF2-40B4-BE49-F238E27FC236}">
                <a16:creationId xmlns:a16="http://schemas.microsoft.com/office/drawing/2014/main" id="{F530B88B-6AAE-4EEA-B326-FF0DC0C289D9}"/>
              </a:ext>
            </a:extLst>
          </p:cNvPr>
          <p:cNvSpPr txBox="1"/>
          <p:nvPr/>
        </p:nvSpPr>
        <p:spPr>
          <a:xfrm>
            <a:off x="556729" y="1105541"/>
            <a:ext cx="6096000" cy="830997"/>
          </a:xfrm>
          <a:prstGeom prst="rect">
            <a:avLst/>
          </a:prstGeom>
          <a:noFill/>
        </p:spPr>
        <p:txBody>
          <a:bodyPr wrap="square">
            <a:spAutoFit/>
          </a:bodyPr>
          <a:lstStyle/>
          <a:p>
            <a:r>
              <a:rPr lang="en-US" sz="2400" b="1" i="0" dirty="0">
                <a:solidFill>
                  <a:srgbClr val="111111"/>
                </a:solidFill>
                <a:effectLst/>
                <a:latin typeface="Fira Sans"/>
              </a:rPr>
              <a:t>Accuracy, precision </a:t>
            </a:r>
            <a:r>
              <a:rPr lang="ru-RU" sz="2400" b="1" i="0" dirty="0">
                <a:solidFill>
                  <a:srgbClr val="111111"/>
                </a:solidFill>
                <a:effectLst/>
                <a:latin typeface="Fira Sans"/>
              </a:rPr>
              <a:t>и </a:t>
            </a:r>
            <a:r>
              <a:rPr lang="en-US" sz="2400" b="1" i="0" dirty="0">
                <a:solidFill>
                  <a:srgbClr val="111111"/>
                </a:solidFill>
                <a:effectLst/>
                <a:latin typeface="Fira Sans"/>
              </a:rPr>
              <a:t>recall</a:t>
            </a:r>
            <a:br>
              <a:rPr lang="en-US" sz="2400" b="1" dirty="0"/>
            </a:br>
            <a:endParaRPr lang="ru-RU" sz="2400" b="1" dirty="0"/>
          </a:p>
        </p:txBody>
      </p:sp>
      <p:pic>
        <p:nvPicPr>
          <p:cNvPr id="7" name="Рисунок 6">
            <a:extLst>
              <a:ext uri="{FF2B5EF4-FFF2-40B4-BE49-F238E27FC236}">
                <a16:creationId xmlns:a16="http://schemas.microsoft.com/office/drawing/2014/main" id="{8D98EFD5-961F-4A97-9131-948CDBCB13CC}"/>
              </a:ext>
            </a:extLst>
          </p:cNvPr>
          <p:cNvPicPr>
            <a:picLocks noChangeAspect="1"/>
          </p:cNvPicPr>
          <p:nvPr/>
        </p:nvPicPr>
        <p:blipFill>
          <a:blip r:embed="rId4"/>
          <a:stretch>
            <a:fillRect/>
          </a:stretch>
        </p:blipFill>
        <p:spPr>
          <a:xfrm>
            <a:off x="167322" y="2152230"/>
            <a:ext cx="3648075" cy="866775"/>
          </a:xfrm>
          <a:prstGeom prst="rect">
            <a:avLst/>
          </a:prstGeom>
        </p:spPr>
      </p:pic>
      <p:pic>
        <p:nvPicPr>
          <p:cNvPr id="9" name="Рисунок 8">
            <a:extLst>
              <a:ext uri="{FF2B5EF4-FFF2-40B4-BE49-F238E27FC236}">
                <a16:creationId xmlns:a16="http://schemas.microsoft.com/office/drawing/2014/main" id="{B6037690-E27A-4D04-9B39-490D849E86CF}"/>
              </a:ext>
            </a:extLst>
          </p:cNvPr>
          <p:cNvPicPr>
            <a:picLocks noChangeAspect="1"/>
          </p:cNvPicPr>
          <p:nvPr/>
        </p:nvPicPr>
        <p:blipFill>
          <a:blip r:embed="rId5"/>
          <a:stretch>
            <a:fillRect/>
          </a:stretch>
        </p:blipFill>
        <p:spPr>
          <a:xfrm>
            <a:off x="484505" y="3159760"/>
            <a:ext cx="2647950" cy="1676400"/>
          </a:xfrm>
          <a:prstGeom prst="rect">
            <a:avLst/>
          </a:prstGeom>
        </p:spPr>
      </p:pic>
      <p:pic>
        <p:nvPicPr>
          <p:cNvPr id="12" name="Рисунок 11">
            <a:extLst>
              <a:ext uri="{FF2B5EF4-FFF2-40B4-BE49-F238E27FC236}">
                <a16:creationId xmlns:a16="http://schemas.microsoft.com/office/drawing/2014/main" id="{874B8EC1-218B-42C1-8C09-AE2F216CFBD8}"/>
              </a:ext>
            </a:extLst>
          </p:cNvPr>
          <p:cNvPicPr>
            <a:picLocks noChangeAspect="1"/>
          </p:cNvPicPr>
          <p:nvPr/>
        </p:nvPicPr>
        <p:blipFill>
          <a:blip r:embed="rId6"/>
          <a:stretch>
            <a:fillRect/>
          </a:stretch>
        </p:blipFill>
        <p:spPr>
          <a:xfrm>
            <a:off x="198178" y="4638465"/>
            <a:ext cx="4181475" cy="971550"/>
          </a:xfrm>
          <a:prstGeom prst="rect">
            <a:avLst/>
          </a:prstGeom>
        </p:spPr>
      </p:pic>
      <p:sp>
        <p:nvSpPr>
          <p:cNvPr id="16" name="TextBox 15">
            <a:extLst>
              <a:ext uri="{FF2B5EF4-FFF2-40B4-BE49-F238E27FC236}">
                <a16:creationId xmlns:a16="http://schemas.microsoft.com/office/drawing/2014/main" id="{CF84ADCF-A8C2-4C4D-8941-CC6269E3D605}"/>
              </a:ext>
            </a:extLst>
          </p:cNvPr>
          <p:cNvSpPr txBox="1"/>
          <p:nvPr/>
        </p:nvSpPr>
        <p:spPr>
          <a:xfrm>
            <a:off x="4348797" y="1273299"/>
            <a:ext cx="2609135" cy="2308324"/>
          </a:xfrm>
          <a:prstGeom prst="rect">
            <a:avLst/>
          </a:prstGeom>
          <a:noFill/>
        </p:spPr>
        <p:txBody>
          <a:bodyPr wrap="square">
            <a:spAutoFit/>
          </a:bodyPr>
          <a:lstStyle/>
          <a:p>
            <a:r>
              <a:rPr lang="ru-RU" b="1" dirty="0">
                <a:solidFill>
                  <a:schemeClr val="bg1"/>
                </a:solidFill>
              </a:rPr>
              <a:t>Т</a:t>
            </a:r>
            <a:r>
              <a:rPr lang="en-US" b="1" dirty="0">
                <a:solidFill>
                  <a:schemeClr val="bg1"/>
                </a:solidFill>
              </a:rPr>
              <a:t>P </a:t>
            </a:r>
            <a:r>
              <a:rPr lang="ru-RU" b="1" dirty="0">
                <a:solidFill>
                  <a:schemeClr val="bg1"/>
                </a:solidFill>
              </a:rPr>
              <a:t>– </a:t>
            </a:r>
            <a:r>
              <a:rPr lang="ru-RU" b="1" dirty="0" err="1">
                <a:solidFill>
                  <a:schemeClr val="bg1"/>
                </a:solidFill>
              </a:rPr>
              <a:t>истиннопложительный</a:t>
            </a:r>
            <a:r>
              <a:rPr lang="ru-RU" b="1" dirty="0">
                <a:solidFill>
                  <a:schemeClr val="bg1"/>
                </a:solidFill>
              </a:rPr>
              <a:t> </a:t>
            </a:r>
            <a:endParaRPr lang="en-US" b="1" dirty="0">
              <a:solidFill>
                <a:schemeClr val="bg1"/>
              </a:solidFill>
            </a:endParaRPr>
          </a:p>
          <a:p>
            <a:r>
              <a:rPr lang="en-US" b="1" dirty="0">
                <a:solidFill>
                  <a:schemeClr val="bg1"/>
                </a:solidFill>
              </a:rPr>
              <a:t>TN </a:t>
            </a:r>
            <a:r>
              <a:rPr lang="ru-RU" b="1" dirty="0">
                <a:solidFill>
                  <a:schemeClr val="bg1"/>
                </a:solidFill>
              </a:rPr>
              <a:t>– </a:t>
            </a:r>
            <a:r>
              <a:rPr lang="ru-RU" b="1" dirty="0" err="1">
                <a:solidFill>
                  <a:schemeClr val="bg1"/>
                </a:solidFill>
              </a:rPr>
              <a:t>истиноотрицательный</a:t>
            </a:r>
            <a:endParaRPr lang="en-US" b="1" dirty="0">
              <a:solidFill>
                <a:schemeClr val="bg1"/>
              </a:solidFill>
            </a:endParaRPr>
          </a:p>
          <a:p>
            <a:r>
              <a:rPr lang="en-US" b="1" dirty="0">
                <a:solidFill>
                  <a:schemeClr val="bg1"/>
                </a:solidFill>
              </a:rPr>
              <a:t>FP</a:t>
            </a:r>
            <a:r>
              <a:rPr lang="ru-RU" b="1" dirty="0">
                <a:solidFill>
                  <a:schemeClr val="bg1"/>
                </a:solidFill>
              </a:rPr>
              <a:t> </a:t>
            </a:r>
            <a:r>
              <a:rPr lang="en-US" b="1" dirty="0">
                <a:solidFill>
                  <a:schemeClr val="bg1"/>
                </a:solidFill>
              </a:rPr>
              <a:t> </a:t>
            </a:r>
            <a:r>
              <a:rPr lang="ru-RU" b="1" dirty="0">
                <a:solidFill>
                  <a:schemeClr val="bg1"/>
                </a:solidFill>
              </a:rPr>
              <a:t>– ложноположительный</a:t>
            </a:r>
            <a:endParaRPr lang="en-US" b="1" dirty="0">
              <a:solidFill>
                <a:schemeClr val="bg1"/>
              </a:solidFill>
            </a:endParaRPr>
          </a:p>
          <a:p>
            <a:r>
              <a:rPr lang="en-US" b="1" dirty="0">
                <a:solidFill>
                  <a:schemeClr val="bg1"/>
                </a:solidFill>
              </a:rPr>
              <a:t>FN </a:t>
            </a:r>
            <a:r>
              <a:rPr lang="ru-RU" b="1" dirty="0">
                <a:solidFill>
                  <a:schemeClr val="bg1"/>
                </a:solidFill>
              </a:rPr>
              <a:t>– ложноотрицательный</a:t>
            </a:r>
          </a:p>
        </p:txBody>
      </p:sp>
    </p:spTree>
    <p:extLst>
      <p:ext uri="{BB962C8B-B14F-4D97-AF65-F5344CB8AC3E}">
        <p14:creationId xmlns:p14="http://schemas.microsoft.com/office/powerpoint/2010/main" val="86677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p>
          <a:p>
            <a:pPr>
              <a:lnSpc>
                <a:spcPct val="90000"/>
              </a:lnSpc>
            </a:pPr>
            <a:r>
              <a:rPr lang="en-US" sz="4800" dirty="0">
                <a:solidFill>
                  <a:schemeClr val="bg1"/>
                </a:solidFill>
                <a:latin typeface="Croc" panose="020B0502020203020203" pitchFamily="34" charset="0"/>
                <a:sym typeface="Arial"/>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pic>
        <p:nvPicPr>
          <p:cNvPr id="4" name="Picture 2">
            <a:extLst>
              <a:ext uri="{FF2B5EF4-FFF2-40B4-BE49-F238E27FC236}">
                <a16:creationId xmlns:a16="http://schemas.microsoft.com/office/drawing/2014/main" id="{1B024C1A-65D7-4540-ADAC-A1A11FAF60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1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a:ea typeface="Arial"/>
                <a:cs typeface="Arial"/>
                <a:sym typeface="Arial"/>
              </a:rPr>
              <a:t>Python был разработан в конце 1989 г. Гуидо ван Россумом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Гуидо обожал телевизионную передачу “Летающий цирк питона Монти”, и когда пришло время дать название своему языку, он выбрал имя Python.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В 1991 г. Python был размещен для общего доступа</a:t>
            </a:r>
            <a:endParaRPr/>
          </a:p>
          <a:p>
            <a:pPr marL="0" marR="0" lvl="0" indent="0" algn="l" rtl="0">
              <a:spcBef>
                <a:spcPts val="0"/>
              </a:spcBef>
              <a:spcAft>
                <a:spcPts val="0"/>
              </a:spcAft>
              <a:buNone/>
            </a:pPr>
            <a:br>
              <a:rPr lang="ru-RU" sz="1800">
                <a:solidFill>
                  <a:schemeClr val="dk1"/>
                </a:solidFill>
                <a:latin typeface="Arial"/>
                <a:ea typeface="Arial"/>
                <a:cs typeface="Arial"/>
                <a:sym typeface="Arial"/>
              </a:rPr>
            </a:br>
            <a:endParaRPr sz="1800">
              <a:solidFill>
                <a:srgbClr val="343336"/>
              </a:solidFill>
              <a:latin typeface="Arial"/>
              <a:ea typeface="Arial"/>
              <a:cs typeface="Arial"/>
              <a:sym typeface="Arial"/>
            </a:endParaRPr>
          </a:p>
        </p:txBody>
      </p:sp>
      <p:pic>
        <p:nvPicPr>
          <p:cNvPr id="357" name="Google Shape;357;p22" descr="Летающий цирк Монти Пайтона — Википедия"/>
          <p:cNvPicPr preferRelativeResize="0"/>
          <p:nvPr/>
        </p:nvPicPr>
        <p:blipFill rotWithShape="1">
          <a:blip r:embed="rId3">
            <a:alphaModFix/>
          </a:blip>
          <a:src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4">
            <a:alphaModFix/>
          </a:blip>
          <a:src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5">
            <a:alphaModFix/>
          </a:blip>
          <a:srcRect/>
          <a:stretch/>
        </p:blipFill>
        <p:spPr>
          <a:xfrm>
            <a:off x="5309216" y="-382635"/>
            <a:ext cx="6327113" cy="2454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a:extLst>
              <a:ext uri="{FF2B5EF4-FFF2-40B4-BE49-F238E27FC236}">
                <a16:creationId xmlns:a16="http://schemas.microsoft.com/office/drawing/2014/main" id="{D5B307DB-58E2-0847-BD15-5FD563C6F394}"/>
              </a:ext>
            </a:extLst>
          </p:cNvPr>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a:extLst>
              <a:ext uri="{FF2B5EF4-FFF2-40B4-BE49-F238E27FC236}">
                <a16:creationId xmlns:a16="http://schemas.microsoft.com/office/drawing/2014/main" id="{12EC50D2-38EC-E644-89AF-902F0BD57DE9}"/>
              </a:ext>
            </a:extLst>
          </p:cNvPr>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a:extLst>
              <a:ext uri="{FF2B5EF4-FFF2-40B4-BE49-F238E27FC236}">
                <a16:creationId xmlns:a16="http://schemas.microsoft.com/office/drawing/2014/main" id="{E061A4EC-818F-EA48-BC8B-4070F071BEA1}"/>
              </a:ext>
            </a:extLst>
          </p:cNvPr>
          <p:cNvPicPr/>
          <p:nvPr/>
        </p:nvPicPr>
        <p:blipFill>
          <a:blip r:embed="rId3" cstate="print"/>
          <a:stretch>
            <a:fillRect/>
          </a:stretch>
        </p:blipFill>
        <p:spPr>
          <a:xfrm>
            <a:off x="8137000" y="1303200"/>
            <a:ext cx="4054999" cy="5554799"/>
          </a:xfrm>
          <a:prstGeom prst="rect">
            <a:avLst/>
          </a:prstGeom>
        </p:spPr>
      </p:pic>
      <p:sp>
        <p:nvSpPr>
          <p:cNvPr id="8" name="Заголовок 2">
            <a:extLst>
              <a:ext uri="{FF2B5EF4-FFF2-40B4-BE49-F238E27FC236}">
                <a16:creationId xmlns:a16="http://schemas.microsoft.com/office/drawing/2014/main" id="{FB34DE6C-F304-4726-B2AF-B74B988E5723}"/>
              </a:ext>
            </a:extLst>
          </p:cNvPr>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p>
        </p:txBody>
      </p:sp>
      <p:sp>
        <p:nvSpPr>
          <p:cNvPr id="10" name="TextBox 9">
            <a:extLst>
              <a:ext uri="{FF2B5EF4-FFF2-40B4-BE49-F238E27FC236}">
                <a16:creationId xmlns:a16="http://schemas.microsoft.com/office/drawing/2014/main" id="{CC48E550-2420-4E4C-B6E7-1EE28155C247}"/>
              </a:ext>
            </a:extLst>
          </p:cNvPr>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a:extLst>
              <a:ext uri="{FF2B5EF4-FFF2-40B4-BE49-F238E27FC236}">
                <a16:creationId xmlns:a16="http://schemas.microsoft.com/office/drawing/2014/main" id="{65EEB234-31BD-485C-94A9-6E7A754374E3}"/>
              </a:ext>
            </a:extLst>
          </p:cNvPr>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a:extLst>
              <a:ext uri="{FF2B5EF4-FFF2-40B4-BE49-F238E27FC236}">
                <a16:creationId xmlns:a16="http://schemas.microsoft.com/office/drawing/2014/main" id="{D63641F5-FD1B-4272-8475-538E0DD4F5DA}"/>
              </a:ext>
            </a:extLst>
          </p:cNvPr>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extLst>
      <p:ext uri="{BB962C8B-B14F-4D97-AF65-F5344CB8AC3E}">
        <p14:creationId xmlns:p14="http://schemas.microsoft.com/office/powerpoint/2010/main" val="241295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01</a:t>
            </a:r>
            <a:endParaRPr sz="6000" b="1" dirty="0">
              <a:solidFill>
                <a:srgbClr val="000000"/>
              </a:solidFill>
              <a:latin typeface="Croc" panose="020B0502020203020203" pitchFamily="34" charset="0"/>
              <a:sym typeface="Arial"/>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02</a:t>
            </a:r>
            <a:endParaRPr sz="6000" b="1" dirty="0">
              <a:solidFill>
                <a:srgbClr val="000000"/>
              </a:solidFill>
              <a:latin typeface="Croc" panose="020B0502020203020203" pitchFamily="34" charset="0"/>
              <a:sym typeface="Arial"/>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03</a:t>
            </a:r>
            <a:endParaRPr sz="6000" b="1" dirty="0">
              <a:solidFill>
                <a:srgbClr val="000000"/>
              </a:solidFill>
              <a:latin typeface="Croc" panose="020B0502020203020203" pitchFamily="34" charset="0"/>
              <a:sym typeface="Arial"/>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3">
            <a:alphaModFix/>
          </a:blip>
          <a:src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4">
            <a:alphaModFix/>
          </a:blip>
          <a:src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5">
            <a:alphaModFix/>
          </a:blip>
          <a:srcRect/>
          <a:stretch/>
        </p:blipFill>
        <p:spPr>
          <a:xfrm>
            <a:off x="907175" y="2666709"/>
            <a:ext cx="1324797" cy="1167084"/>
          </a:xfrm>
          <a:prstGeom prst="rect">
            <a:avLst/>
          </a:prstGeom>
          <a:noFill/>
          <a:ln>
            <a:noFill/>
          </a:ln>
        </p:spPr>
      </p:pic>
      <p:sp>
        <p:nvSpPr>
          <p:cNvPr id="26" name="TextBox 25">
            <a:extLst>
              <a:ext uri="{FF2B5EF4-FFF2-40B4-BE49-F238E27FC236}">
                <a16:creationId xmlns:a16="http://schemas.microsoft.com/office/drawing/2014/main" id="{2052AA68-4853-1547-9C2C-F54FEB0459F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17" name="Заголовок 1">
            <a:extLst>
              <a:ext uri="{FF2B5EF4-FFF2-40B4-BE49-F238E27FC236}">
                <a16:creationId xmlns:a16="http://schemas.microsoft.com/office/drawing/2014/main" id="{07006D78-715F-44E5-924D-24E21228CB56}"/>
              </a:ext>
            </a:extLst>
          </p:cNvPr>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p>
        </p:txBody>
      </p:sp>
    </p:spTree>
    <p:extLst>
      <p:ext uri="{BB962C8B-B14F-4D97-AF65-F5344CB8AC3E}">
        <p14:creationId xmlns:p14="http://schemas.microsoft.com/office/powerpoint/2010/main" val="329362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dirty="0"/>
              <a:t>Хорошие книги</a:t>
            </a:r>
            <a:endParaRPr dirty="0"/>
          </a:p>
        </p:txBody>
      </p:sp>
      <p:pic>
        <p:nvPicPr>
          <p:cNvPr id="444" name="Google Shape;444;p28" descr="cdn1.ozone.ru/multimedia/1002207318.jpg"/>
          <p:cNvPicPr preferRelativeResize="0"/>
          <p:nvPr/>
        </p:nvPicPr>
        <p:blipFill rotWithShape="1">
          <a:blip r:embed="rId3">
            <a:alphaModFix/>
          </a:blip>
          <a:src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Изучаем питон</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Марк Лутц</a:t>
            </a:r>
            <a:endParaRPr sz="2000" b="1">
              <a:solidFill>
                <a:schemeClr val="dk1"/>
              </a:solidFill>
              <a:latin typeface="Arial"/>
              <a:ea typeface="Arial"/>
              <a:cs typeface="Arial"/>
              <a:sym typeface="Arial"/>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4">
            <a:alphaModFix/>
          </a:blip>
          <a:src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Высоконагруженные приложения</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Мартин Клеппман</a:t>
            </a:r>
            <a:endParaRPr sz="2000" b="1">
              <a:solidFill>
                <a:schemeClr val="dk1"/>
              </a:solidFill>
              <a:latin typeface="Arial"/>
              <a:ea typeface="Arial"/>
              <a:cs typeface="Arial"/>
              <a:sym typeface="Arial"/>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5">
            <a:alphaModFix/>
          </a:blip>
          <a:src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Отчаянные аккаунт-менеджеры</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Борис Шпирт</a:t>
            </a:r>
            <a:endParaRPr sz="2000" b="1">
              <a:solidFill>
                <a:schemeClr val="dk1"/>
              </a:solidFill>
              <a:latin typeface="Arial"/>
              <a:ea typeface="Arial"/>
              <a:cs typeface="Arial"/>
              <a:sym typeface="Arial"/>
            </a:endParaRPr>
          </a:p>
        </p:txBody>
      </p:sp>
      <p:pic>
        <p:nvPicPr>
          <p:cNvPr id="450" name="Google Shape;450;p28" descr="Книга Data Science. Инсайдерская информация для новичков"/>
          <p:cNvPicPr preferRelativeResize="0"/>
          <p:nvPr/>
        </p:nvPicPr>
        <p:blipFill rotWithShape="1">
          <a:blip r:embed="rId6">
            <a:alphaModFix/>
          </a:blip>
          <a:src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Data Science. </a:t>
            </a: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Кэти О’Нил, Рэйчел Шатт</a:t>
            </a:r>
            <a:endParaRPr sz="2000" b="1">
              <a:solidFill>
                <a:schemeClr val="dk1"/>
              </a:solidFill>
              <a:latin typeface="Arial"/>
              <a:ea typeface="Arial"/>
              <a:cs typeface="Arial"/>
              <a:sym typeface="Arial"/>
            </a:endParaRPr>
          </a:p>
          <a:p>
            <a:pPr marL="0" marR="0" lvl="0" indent="0" algn="l" rtl="0">
              <a:spcBef>
                <a:spcPts val="0"/>
              </a:spcBef>
              <a:spcAft>
                <a:spcPts val="0"/>
              </a:spcAft>
              <a:buNone/>
            </a:pPr>
            <a:br>
              <a:rPr lang="ru-RU" sz="2000" b="1">
                <a:solidFill>
                  <a:schemeClr val="dk1"/>
                </a:solidFill>
                <a:latin typeface="Arial"/>
                <a:ea typeface="Arial"/>
                <a:cs typeface="Arial"/>
                <a:sym typeface="Arial"/>
              </a:rPr>
            </a:br>
            <a:endParaRPr sz="2000" b="1">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4</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Практическая часть</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63247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14881" y="223266"/>
            <a:ext cx="10566837" cy="498598"/>
          </a:xfrm>
        </p:spPr>
        <p:txBody>
          <a:bodyPr/>
          <a:lstStyle/>
          <a:p>
            <a:r>
              <a:rPr lang="ru-RU" b="0" dirty="0">
                <a:solidFill>
                  <a:schemeClr val="tx1">
                    <a:lumMod val="50000"/>
                  </a:schemeClr>
                </a:solidFill>
              </a:rPr>
              <a:t>Знакомство </a:t>
            </a:r>
            <a:endParaRPr lang="ru-RU" b="0" dirty="0"/>
          </a:p>
        </p:txBody>
      </p:sp>
      <p:sp>
        <p:nvSpPr>
          <p:cNvPr id="1694" name="Прямоугольник 1693">
            <a:extLst>
              <a:ext uri="{FF2B5EF4-FFF2-40B4-BE49-F238E27FC236}">
                <a16:creationId xmlns:a16="http://schemas.microsoft.com/office/drawing/2014/main" id="{E0A7BF93-1E74-1044-93D4-41E65E9A25CC}"/>
              </a:ext>
            </a:extLst>
          </p:cNvPr>
          <p:cNvSpPr/>
          <p:nvPr/>
        </p:nvSpPr>
        <p:spPr>
          <a:xfrm>
            <a:off x="1123075" y="441944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11+</a:t>
            </a:r>
          </a:p>
        </p:txBody>
      </p:sp>
      <p:sp>
        <p:nvSpPr>
          <p:cNvPr id="1695" name="Прямоугольник 1694">
            <a:extLst>
              <a:ext uri="{FF2B5EF4-FFF2-40B4-BE49-F238E27FC236}">
                <a16:creationId xmlns:a16="http://schemas.microsoft.com/office/drawing/2014/main" id="{4DA36EBA-D503-344A-A58D-E76AEC25ED52}"/>
              </a:ext>
            </a:extLst>
          </p:cNvPr>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0" name="Прямоугольник 19">
            <a:extLst>
              <a:ext uri="{FF2B5EF4-FFF2-40B4-BE49-F238E27FC236}">
                <a16:creationId xmlns:a16="http://schemas.microsoft.com/office/drawing/2014/main" id="{6F780417-AFA6-4EDC-8450-368A4054D4B7}"/>
              </a:ext>
            </a:extLst>
          </p:cNvPr>
          <p:cNvSpPr/>
          <p:nvPr/>
        </p:nvSpPr>
        <p:spPr>
          <a:xfrm>
            <a:off x="3215363" y="472565"/>
            <a:ext cx="5761274" cy="3724096"/>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Воробьев Даниил</a:t>
            </a: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Руководитель </a:t>
            </a:r>
            <a:r>
              <a:rPr lang="en-US" dirty="0">
                <a:solidFill>
                  <a:srgbClr val="343336"/>
                </a:solidFill>
                <a:latin typeface="Croc" panose="020B0502020203020203" pitchFamily="34" charset="0"/>
              </a:rPr>
              <a:t>RND </a:t>
            </a:r>
            <a:r>
              <a:rPr lang="ru-RU" dirty="0">
                <a:solidFill>
                  <a:srgbClr val="343336"/>
                </a:solidFill>
                <a:latin typeface="Croc" panose="020B0502020203020203" pitchFamily="34" charset="0"/>
              </a:rPr>
              <a:t>направления</a:t>
            </a:r>
            <a:r>
              <a:rPr lang="en-US" dirty="0">
                <a:solidFill>
                  <a:srgbClr val="343336"/>
                </a:solidFill>
                <a:latin typeface="Croc" panose="020B0502020203020203" pitchFamily="34" charset="0"/>
              </a:rPr>
              <a:t> </a:t>
            </a:r>
            <a:r>
              <a:rPr lang="ru-RU" dirty="0">
                <a:solidFill>
                  <a:srgbClr val="343336"/>
                </a:solidFill>
                <a:latin typeface="Croc" panose="020B0502020203020203" pitchFamily="34" charset="0"/>
              </a:rPr>
              <a:t>аналитики компании </a:t>
            </a:r>
            <a:r>
              <a:rPr lang="en-US" dirty="0" err="1">
                <a:solidFill>
                  <a:srgbClr val="343336"/>
                </a:solidFill>
                <a:latin typeface="Croc" panose="020B0502020203020203" pitchFamily="34" charset="0"/>
              </a:rPr>
              <a:t>GlowByte</a:t>
            </a:r>
            <a:endParaRPr lang="ru-RU" dirty="0">
              <a:solidFill>
                <a:srgbClr val="343336"/>
              </a:solidFill>
              <a:latin typeface="Croc" panose="020B0502020203020203" pitchFamily="34" charset="0"/>
            </a:endParaRP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p>
          <a:p>
            <a:endParaRPr lang="ru-RU" dirty="0">
              <a:solidFill>
                <a:srgbClr val="343336"/>
              </a:solidFill>
              <a:latin typeface="Croc" panose="020B0502020203020203" pitchFamily="34" charset="0"/>
            </a:endParaRPr>
          </a:p>
        </p:txBody>
      </p:sp>
      <p:pic>
        <p:nvPicPr>
          <p:cNvPr id="7" name="Рисунок 6">
            <a:extLst>
              <a:ext uri="{FF2B5EF4-FFF2-40B4-BE49-F238E27FC236}">
                <a16:creationId xmlns:a16="http://schemas.microsoft.com/office/drawing/2014/main" id="{76FA8F38-2EDD-425B-B9C0-55310B3ACACE}"/>
              </a:ext>
            </a:extLst>
          </p:cNvPr>
          <p:cNvPicPr>
            <a:picLocks noChangeAspect="1"/>
          </p:cNvPicPr>
          <p:nvPr/>
        </p:nvPicPr>
        <p:blipFill>
          <a:blip r:embed="rId3"/>
          <a:stretch>
            <a:fillRect/>
          </a:stretch>
        </p:blipFill>
        <p:spPr>
          <a:xfrm>
            <a:off x="374073" y="968820"/>
            <a:ext cx="2178895" cy="2715663"/>
          </a:xfrm>
          <a:prstGeom prst="rect">
            <a:avLst/>
          </a:prstGeom>
        </p:spPr>
      </p:pic>
      <p:grpSp>
        <p:nvGrpSpPr>
          <p:cNvPr id="29" name="Группа 28">
            <a:extLst>
              <a:ext uri="{FF2B5EF4-FFF2-40B4-BE49-F238E27FC236}">
                <a16:creationId xmlns:a16="http://schemas.microsoft.com/office/drawing/2014/main" id="{1798F592-98F1-45A0-920C-681D05C380E0}"/>
              </a:ext>
            </a:extLst>
          </p:cNvPr>
          <p:cNvGrpSpPr/>
          <p:nvPr/>
        </p:nvGrpSpPr>
        <p:grpSpPr>
          <a:xfrm>
            <a:off x="3285215" y="4363349"/>
            <a:ext cx="1177566" cy="1440463"/>
            <a:chOff x="6102025" y="4393024"/>
            <a:chExt cx="1177566" cy="1440463"/>
          </a:xfrm>
        </p:grpSpPr>
        <p:sp>
          <p:nvSpPr>
            <p:cNvPr id="30" name="Прямоугольник 29">
              <a:extLst>
                <a:ext uri="{FF2B5EF4-FFF2-40B4-BE49-F238E27FC236}">
                  <a16:creationId xmlns:a16="http://schemas.microsoft.com/office/drawing/2014/main" id="{1B3C77B6-B105-462B-B217-DE5842961058}"/>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17+</a:t>
              </a:r>
            </a:p>
          </p:txBody>
        </p:sp>
        <p:sp>
          <p:nvSpPr>
            <p:cNvPr id="31" name="Прямоугольник 30">
              <a:extLst>
                <a:ext uri="{FF2B5EF4-FFF2-40B4-BE49-F238E27FC236}">
                  <a16:creationId xmlns:a16="http://schemas.microsoft.com/office/drawing/2014/main" id="{6676B5BC-BE1E-4709-8DD0-0473FDEC2250}"/>
                </a:ext>
              </a:extLst>
            </p:cNvPr>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p>
            <a:p>
              <a:r>
                <a:rPr lang="ru-RU" sz="2000" b="1" dirty="0">
                  <a:solidFill>
                    <a:schemeClr val="bg1"/>
                  </a:solidFill>
                  <a:latin typeface="Croc Light" panose="020B0402020203020203" pitchFamily="34" charset="0"/>
                </a:rPr>
                <a:t>проектов</a:t>
              </a:r>
            </a:p>
          </p:txBody>
        </p:sp>
      </p:grpSp>
      <p:pic>
        <p:nvPicPr>
          <p:cNvPr id="12" name="Google Shape;86;p3">
            <a:extLst>
              <a:ext uri="{FF2B5EF4-FFF2-40B4-BE49-F238E27FC236}">
                <a16:creationId xmlns:a16="http://schemas.microsoft.com/office/drawing/2014/main" id="{3F8DCEA5-1087-4608-93D1-F5FA43C2CC44}"/>
              </a:ext>
            </a:extLst>
          </p:cNvPr>
          <p:cNvPicPr preferRelativeResize="0"/>
          <p:nvPr/>
        </p:nvPicPr>
        <p:blipFill rotWithShape="1">
          <a:blip r:embed="rId4">
            <a:alphaModFix/>
          </a:blip>
          <a:srcRect/>
          <a:stretch/>
        </p:blipFill>
        <p:spPr>
          <a:xfrm>
            <a:off x="9549973" y="654231"/>
            <a:ext cx="2267954" cy="3030252"/>
          </a:xfrm>
          <a:prstGeom prst="rect">
            <a:avLst/>
          </a:prstGeom>
          <a:noFill/>
          <a:ln>
            <a:noFill/>
          </a:ln>
        </p:spPr>
      </p:pic>
      <p:pic>
        <p:nvPicPr>
          <p:cNvPr id="13" name="Google Shape;85;p3" descr="облако слов">
            <a:extLst>
              <a:ext uri="{FF2B5EF4-FFF2-40B4-BE49-F238E27FC236}">
                <a16:creationId xmlns:a16="http://schemas.microsoft.com/office/drawing/2014/main" id="{77E95961-65E4-4C01-821C-87D274E625D2}"/>
              </a:ext>
            </a:extLst>
          </p:cNvPr>
          <p:cNvPicPr preferRelativeResize="0"/>
          <p:nvPr/>
        </p:nvPicPr>
        <p:blipFill rotWithShape="1">
          <a:blip r:embed="rId5">
            <a:alphaModFix/>
          </a:blip>
          <a:srcRect/>
          <a:stretch/>
        </p:blipFill>
        <p:spPr>
          <a:xfrm>
            <a:off x="8237403" y="3829976"/>
            <a:ext cx="3954597" cy="3067057"/>
          </a:xfrm>
          <a:prstGeom prst="rect">
            <a:avLst/>
          </a:prstGeom>
          <a:noFill/>
          <a:ln>
            <a:noFill/>
          </a:ln>
        </p:spPr>
      </p:pic>
      <p:grpSp>
        <p:nvGrpSpPr>
          <p:cNvPr id="28" name="Группа 27">
            <a:extLst>
              <a:ext uri="{FF2B5EF4-FFF2-40B4-BE49-F238E27FC236}">
                <a16:creationId xmlns:a16="http://schemas.microsoft.com/office/drawing/2014/main" id="{89602723-E0BD-4B3F-B72A-2816686C3DF8}"/>
              </a:ext>
            </a:extLst>
          </p:cNvPr>
          <p:cNvGrpSpPr/>
          <p:nvPr/>
        </p:nvGrpSpPr>
        <p:grpSpPr>
          <a:xfrm>
            <a:off x="5830559" y="4351004"/>
            <a:ext cx="1177566" cy="1440463"/>
            <a:chOff x="6102025" y="4393024"/>
            <a:chExt cx="1177566" cy="1440463"/>
          </a:xfrm>
        </p:grpSpPr>
        <p:sp>
          <p:nvSpPr>
            <p:cNvPr id="32" name="Прямоугольник 31">
              <a:extLst>
                <a:ext uri="{FF2B5EF4-FFF2-40B4-BE49-F238E27FC236}">
                  <a16:creationId xmlns:a16="http://schemas.microsoft.com/office/drawing/2014/main" id="{8866D262-B815-4F29-B353-B40E3FD92301}"/>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16+</a:t>
              </a:r>
            </a:p>
          </p:txBody>
        </p:sp>
        <p:sp>
          <p:nvSpPr>
            <p:cNvPr id="33" name="Прямоугольник 32">
              <a:extLst>
                <a:ext uri="{FF2B5EF4-FFF2-40B4-BE49-F238E27FC236}">
                  <a16:creationId xmlns:a16="http://schemas.microsoft.com/office/drawing/2014/main" id="{D9619D0C-62FA-46EB-8E69-1B273D212290}"/>
                </a:ext>
              </a:extLst>
            </p:cNvPr>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p>
            <a:p>
              <a:endParaRPr lang="ru-RU" sz="2000" b="1" dirty="0">
                <a:solidFill>
                  <a:schemeClr val="bg1"/>
                </a:solidFill>
                <a:latin typeface="Croc Light" panose="020B0402020203020203" pitchFamily="34" charset="0"/>
              </a:endParaRPr>
            </a:p>
          </p:txBody>
        </p:sp>
      </p:grpSp>
      <p:pic>
        <p:nvPicPr>
          <p:cNvPr id="17" name="Picture 2">
            <a:extLst>
              <a:ext uri="{FF2B5EF4-FFF2-40B4-BE49-F238E27FC236}">
                <a16:creationId xmlns:a16="http://schemas.microsoft.com/office/drawing/2014/main" id="{54BDAB60-6530-4236-A950-EEE776E9347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0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8893" y="854274"/>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6" name="Заголовок 5">
            <a:extLst>
              <a:ext uri="{FF2B5EF4-FFF2-40B4-BE49-F238E27FC236}">
                <a16:creationId xmlns:a16="http://schemas.microsoft.com/office/drawing/2014/main" id="{423ACF80-8EF6-48B3-BB45-4493093AD632}"/>
              </a:ext>
            </a:extLst>
          </p:cNvPr>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a:extLst>
              <a:ext uri="{FF2B5EF4-FFF2-40B4-BE49-F238E27FC236}">
                <a16:creationId xmlns:a16="http://schemas.microsoft.com/office/drawing/2014/main" id="{B624A68D-B814-4EF3-8011-A78D38C58463}"/>
              </a:ext>
            </a:extLst>
          </p:cNvPr>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extLst>
      <p:ext uri="{BB962C8B-B14F-4D97-AF65-F5344CB8AC3E}">
        <p14:creationId xmlns:p14="http://schemas.microsoft.com/office/powerpoint/2010/main" val="348634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t>МЕСТО УЧЕБНОЙ ДИСЦИПЛИНЫ</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a:extLst>
              <a:ext uri="{FF2B5EF4-FFF2-40B4-BE49-F238E27FC236}">
                <a16:creationId xmlns:a16="http://schemas.microsoft.com/office/drawing/2014/main" id="{51045798-E18B-49A6-B9BB-6BE8CCE9E3A4}"/>
              </a:ext>
            </a:extLst>
          </p:cNvPr>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p>
          <a:p>
            <a:pPr marL="285750" indent="-285750" algn="just">
              <a:buFont typeface="Arial" panose="020B0604020202020204" pitchFamily="34" charset="0"/>
              <a:buChar char="•"/>
            </a:pPr>
            <a:r>
              <a:rPr lang="ru-RU" sz="2400" dirty="0"/>
              <a:t>интеллектуальный анализ данных</a:t>
            </a:r>
          </a:p>
          <a:p>
            <a:pPr marL="285750" indent="-285750" algn="just">
              <a:buFont typeface="Arial" panose="020B0604020202020204" pitchFamily="34" charset="0"/>
              <a:buChar char="•"/>
            </a:pPr>
            <a:r>
              <a:rPr lang="ru-RU" sz="2400" dirty="0"/>
              <a:t>инженерия больших данных</a:t>
            </a:r>
          </a:p>
          <a:p>
            <a:pPr marL="285750" indent="-285750" algn="just">
              <a:buFont typeface="Arial" panose="020B0604020202020204" pitchFamily="34" charset="0"/>
              <a:buChar char="•"/>
            </a:pPr>
            <a:r>
              <a:rPr lang="en-US" sz="2400" dirty="0"/>
              <a:t>Backend </a:t>
            </a:r>
            <a:r>
              <a:rPr lang="ru-RU" sz="2400" dirty="0"/>
              <a:t>разработка</a:t>
            </a:r>
          </a:p>
          <a:p>
            <a:pPr marL="285750" indent="-285750" algn="just">
              <a:buFont typeface="Arial" panose="020B0604020202020204" pitchFamily="34" charset="0"/>
              <a:buChar char="•"/>
            </a:pPr>
            <a:r>
              <a:rPr lang="ru-RU" sz="2400" dirty="0"/>
              <a:t>Научно-исследовательская практика</a:t>
            </a:r>
          </a:p>
          <a:p>
            <a:pPr marL="285750" indent="-285750" algn="just">
              <a:buFont typeface="Arial" panose="020B0604020202020204" pitchFamily="34" charset="0"/>
              <a:buChar char="•"/>
            </a:pPr>
            <a:r>
              <a:rPr lang="ru-RU" sz="2400" dirty="0"/>
              <a:t>Выпускная квалификационная работа</a:t>
            </a:r>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0474" y="511001"/>
            <a:ext cx="4805680" cy="5400000"/>
          </a:xfrm>
          <a:prstGeom prst="rect">
            <a:avLst/>
          </a:prstGeom>
        </p:spPr>
      </p:pic>
      <p:pic>
        <p:nvPicPr>
          <p:cNvPr id="3074" name="Picture 2">
            <a:extLst>
              <a:ext uri="{FF2B5EF4-FFF2-40B4-BE49-F238E27FC236}">
                <a16:creationId xmlns:a16="http://schemas.microsoft.com/office/drawing/2014/main" id="{D21A24FC-CFA2-4A9D-8D53-95E8D91B91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a:extLst>
              <a:ext uri="{FF2B5EF4-FFF2-40B4-BE49-F238E27FC236}">
                <a16:creationId xmlns:a16="http://schemas.microsoft.com/office/drawing/2014/main" id="{51045798-E18B-49A6-B9BB-6BE8CCE9E3A4}"/>
              </a:ext>
            </a:extLst>
          </p:cNvPr>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p>
          <a:p>
            <a:pPr algn="just"/>
            <a:endParaRPr lang="ru-RU" sz="2400" b="0" i="0" dirty="0">
              <a:solidFill>
                <a:srgbClr val="000000"/>
              </a:solidFill>
              <a:effectLst/>
              <a:latin typeface="inherit"/>
            </a:endParaRPr>
          </a:p>
          <a:p>
            <a:r>
              <a:rPr lang="ru-RU" sz="2400" b="1" dirty="0">
                <a:solidFill>
                  <a:schemeClr val="tx1"/>
                </a:solidFill>
              </a:rPr>
              <a:t>ЗНАТЬ:</a:t>
            </a: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p>
          <a:p>
            <a:r>
              <a:rPr lang="ru-RU" sz="2400" dirty="0"/>
              <a:t>Использовать </a:t>
            </a:r>
            <a:r>
              <a:rPr lang="en-US" sz="2400" dirty="0"/>
              <a:t>Python </a:t>
            </a:r>
            <a:r>
              <a:rPr lang="ru-RU" sz="2400" dirty="0"/>
              <a:t>для решения прикладных задач</a:t>
            </a:r>
          </a:p>
          <a:p>
            <a:r>
              <a:rPr lang="ru-RU" sz="2400" b="1" dirty="0">
                <a:solidFill>
                  <a:schemeClr val="tx1"/>
                </a:solidFill>
              </a:rPr>
              <a:t>ИМЕТЬ НАВЫКИ:</a:t>
            </a: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958" y="983870"/>
            <a:ext cx="4805680" cy="5400000"/>
          </a:xfrm>
          <a:prstGeom prst="rect">
            <a:avLst/>
          </a:prstGeom>
        </p:spPr>
      </p:pic>
      <p:pic>
        <p:nvPicPr>
          <p:cNvPr id="8" name="Picture 2">
            <a:extLst>
              <a:ext uri="{FF2B5EF4-FFF2-40B4-BE49-F238E27FC236}">
                <a16:creationId xmlns:a16="http://schemas.microsoft.com/office/drawing/2014/main" id="{AFB92455-B9C7-4FDC-B9B1-CD38D3C7A4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5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graphicFrame>
        <p:nvGraphicFramePr>
          <p:cNvPr id="8" name="Таблица 7">
            <a:extLst>
              <a:ext uri="{FF2B5EF4-FFF2-40B4-BE49-F238E27FC236}">
                <a16:creationId xmlns:a16="http://schemas.microsoft.com/office/drawing/2014/main" id="{54B9510A-62F6-43DE-928E-D0306907B527}"/>
              </a:ext>
            </a:extLst>
          </p:cNvPr>
          <p:cNvGraphicFramePr>
            <a:graphicFrameLocks noGrp="1"/>
          </p:cNvGraphicFramePr>
          <p:nvPr>
            <p:extLst>
              <p:ext uri="{D42A27DB-BD31-4B8C-83A1-F6EECF244321}">
                <p14:modId xmlns:p14="http://schemas.microsoft.com/office/powerpoint/2010/main" val="2934197208"/>
              </p:ext>
            </p:extLst>
          </p:nvPr>
        </p:nvGraphicFramePr>
        <p:xfrm>
          <a:off x="1387226" y="1130708"/>
          <a:ext cx="10071289" cy="5132439"/>
        </p:xfrm>
        <a:graphic>
          <a:graphicData uri="http://schemas.openxmlformats.org/drawingml/2006/table">
            <a:tbl>
              <a:tblPr>
                <a:tableStyleId>{FABFCF23-3B69-468F-B69F-88F6DE6A72F2}</a:tableStyleId>
              </a:tblPr>
              <a:tblGrid>
                <a:gridCol w="544257">
                  <a:extLst>
                    <a:ext uri="{9D8B030D-6E8A-4147-A177-3AD203B41FA5}">
                      <a16:colId xmlns:a16="http://schemas.microsoft.com/office/drawing/2014/main" val="803094885"/>
                    </a:ext>
                  </a:extLst>
                </a:gridCol>
                <a:gridCol w="2158736">
                  <a:extLst>
                    <a:ext uri="{9D8B030D-6E8A-4147-A177-3AD203B41FA5}">
                      <a16:colId xmlns:a16="http://schemas.microsoft.com/office/drawing/2014/main" val="759357643"/>
                    </a:ext>
                  </a:extLst>
                </a:gridCol>
                <a:gridCol w="747355">
                  <a:extLst>
                    <a:ext uri="{9D8B030D-6E8A-4147-A177-3AD203B41FA5}">
                      <a16:colId xmlns:a16="http://schemas.microsoft.com/office/drawing/2014/main" val="4154947384"/>
                    </a:ext>
                  </a:extLst>
                </a:gridCol>
                <a:gridCol w="1305537">
                  <a:extLst>
                    <a:ext uri="{9D8B030D-6E8A-4147-A177-3AD203B41FA5}">
                      <a16:colId xmlns:a16="http://schemas.microsoft.com/office/drawing/2014/main" val="2300059965"/>
                    </a:ext>
                  </a:extLst>
                </a:gridCol>
                <a:gridCol w="1025780">
                  <a:extLst>
                    <a:ext uri="{9D8B030D-6E8A-4147-A177-3AD203B41FA5}">
                      <a16:colId xmlns:a16="http://schemas.microsoft.com/office/drawing/2014/main" val="3663258675"/>
                    </a:ext>
                  </a:extLst>
                </a:gridCol>
                <a:gridCol w="839274">
                  <a:extLst>
                    <a:ext uri="{9D8B030D-6E8A-4147-A177-3AD203B41FA5}">
                      <a16:colId xmlns:a16="http://schemas.microsoft.com/office/drawing/2014/main" val="1501479119"/>
                    </a:ext>
                  </a:extLst>
                </a:gridCol>
                <a:gridCol w="3450350">
                  <a:extLst>
                    <a:ext uri="{9D8B030D-6E8A-4147-A177-3AD203B41FA5}">
                      <a16:colId xmlns:a16="http://schemas.microsoft.com/office/drawing/2014/main" val="3510042984"/>
                    </a:ext>
                  </a:extLst>
                </a:gridCol>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587788578"/>
                  </a:ext>
                </a:extLst>
              </a:tr>
              <a:tr h="633415">
                <a:tc vMerge="1">
                  <a:txBody>
                    <a:bodyPr/>
                    <a:lstStyle/>
                    <a:p>
                      <a:endParaRPr lang="ru-RU"/>
                    </a:p>
                  </a:txBody>
                  <a:tcPr/>
                </a:tc>
                <a:tc vMerge="1">
                  <a:txBody>
                    <a:bodyPr/>
                    <a:lstStyle/>
                    <a:p>
                      <a:endParaRPr lang="ru-RU"/>
                    </a:p>
                  </a:txBody>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xBody>
                    <a:bodyPr/>
                    <a:lstStyle/>
                    <a:p>
                      <a:endParaRPr lang="ru-RU"/>
                    </a:p>
                  </a:txBody>
                  <a:tcPr/>
                </a:tc>
                <a:extLst>
                  <a:ext uri="{0D108BD9-81ED-4DB2-BD59-A6C34878D82A}">
                    <a16:rowId xmlns:a16="http://schemas.microsoft.com/office/drawing/2014/main" val="1134778484"/>
                  </a:ext>
                </a:extLst>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144" rtl="0" eaLnBrk="1" latinLnBrk="0" hangingPunct="1">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p>
                  </a:txBody>
                  <a:tcPr marL="68580" marR="68580" marT="0" marB="0" anchor="ctr"/>
                </a:tc>
                <a:extLst>
                  <a:ext uri="{0D108BD9-81ED-4DB2-BD59-A6C34878D82A}">
                    <a16:rowId xmlns:a16="http://schemas.microsoft.com/office/drawing/2014/main" val="1371572054"/>
                  </a:ext>
                </a:extLst>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extLst>
                  <a:ext uri="{0D108BD9-81ED-4DB2-BD59-A6C34878D82A}">
                    <a16:rowId xmlns:a16="http://schemas.microsoft.com/office/drawing/2014/main" val="3014086936"/>
                  </a:ext>
                </a:extLst>
              </a:tr>
              <a:tr h="876164">
                <a:tc>
                  <a:txBody>
                    <a:bodyPr/>
                    <a:lstStyle/>
                    <a:p>
                      <a:pPr marL="0" algn="ctr" defTabSz="457144"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p>
                  </a:txBody>
                  <a:tcPr marL="68580" marR="68580" marT="0" marB="0" anchor="ctr"/>
                </a:tc>
                <a:extLst>
                  <a:ext uri="{0D108BD9-81ED-4DB2-BD59-A6C34878D82A}">
                    <a16:rowId xmlns:a16="http://schemas.microsoft.com/office/drawing/2014/main" val="926408885"/>
                  </a:ext>
                </a:extLst>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p>
                  </a:txBody>
                  <a:tcPr marL="68580" marR="68580" marT="0" marB="0" anchor="ctr"/>
                </a:tc>
                <a:tc>
                  <a:txBody>
                    <a:bodyPr/>
                    <a:lstStyle/>
                    <a:p>
                      <a:pPr algn="ctr">
                        <a:spcAft>
                          <a:spcPts val="0"/>
                        </a:spcAft>
                      </a:pPr>
                      <a:r>
                        <a:rPr lang="ru-RU" sz="1600" b="1" dirty="0">
                          <a:solidFill>
                            <a:schemeClr val="tx2"/>
                          </a:solidFill>
                          <a:effectLst/>
                          <a:latin typeface="+mn-lt"/>
                        </a:rPr>
                        <a:t>64</a:t>
                      </a: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254893884"/>
                  </a:ext>
                </a:extLst>
              </a:tr>
            </a:tbl>
          </a:graphicData>
        </a:graphic>
      </p:graphicFrame>
    </p:spTree>
    <p:extLst>
      <p:ext uri="{BB962C8B-B14F-4D97-AF65-F5344CB8AC3E}">
        <p14:creationId xmlns:p14="http://schemas.microsoft.com/office/powerpoint/2010/main" val="11214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6F890E-897E-4D5B-8E02-91A3466DB578}"/>
              </a:ext>
            </a:extLst>
          </p:cNvPr>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a:extLst>
              <a:ext uri="{FF2B5EF4-FFF2-40B4-BE49-F238E27FC236}">
                <a16:creationId xmlns:a16="http://schemas.microsoft.com/office/drawing/2014/main" id="{F5B6AAD4-6607-4388-9DE3-D5B6E70D31DD}"/>
              </a:ext>
            </a:extLst>
          </p:cNvPr>
          <p:cNvGraphicFramePr>
            <a:graphicFrameLocks noGrp="1"/>
          </p:cNvGraphicFramePr>
          <p:nvPr>
            <p:extLst>
              <p:ext uri="{D42A27DB-BD31-4B8C-83A1-F6EECF244321}">
                <p14:modId xmlns:p14="http://schemas.microsoft.com/office/powerpoint/2010/main" val="47576980"/>
              </p:ext>
            </p:extLst>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extLst>
                    <a:ext uri="{9D8B030D-6E8A-4147-A177-3AD203B41FA5}">
                      <a16:colId xmlns:a16="http://schemas.microsoft.com/office/drawing/2014/main" val="20000"/>
                    </a:ext>
                  </a:extLst>
                </a:gridCol>
                <a:gridCol w="3618714">
                  <a:extLst>
                    <a:ext uri="{9D8B030D-6E8A-4147-A177-3AD203B41FA5}">
                      <a16:colId xmlns:a16="http://schemas.microsoft.com/office/drawing/2014/main" val="20001"/>
                    </a:ext>
                  </a:extLst>
                </a:gridCol>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p>
                  </a:txBody>
                  <a:tcPr/>
                </a:tc>
                <a:extLst>
                  <a:ext uri="{0D108BD9-81ED-4DB2-BD59-A6C34878D82A}">
                    <a16:rowId xmlns:a16="http://schemas.microsoft.com/office/drawing/2014/main" val="10000"/>
                  </a:ext>
                </a:extLst>
              </a:tr>
              <a:tr h="370840">
                <a:tc>
                  <a:txBody>
                    <a:bodyPr/>
                    <a:lstStyle/>
                    <a:p>
                      <a:pPr algn="ctr"/>
                      <a:r>
                        <a:rPr lang="en-US" dirty="0">
                          <a:solidFill>
                            <a:schemeClr val="tx2"/>
                          </a:solidFill>
                        </a:rPr>
                        <a:t>61</a:t>
                      </a:r>
                      <a:r>
                        <a:rPr lang="ru-RU" dirty="0">
                          <a:solidFill>
                            <a:schemeClr val="tx2"/>
                          </a:solidFill>
                        </a:rPr>
                        <a:t>-100</a:t>
                      </a:r>
                    </a:p>
                  </a:txBody>
                  <a:tcPr/>
                </a:tc>
                <a:tc>
                  <a:txBody>
                    <a:bodyPr/>
                    <a:lstStyle/>
                    <a:p>
                      <a:pPr algn="ctr"/>
                      <a:r>
                        <a:rPr lang="ru-RU" dirty="0">
                          <a:solidFill>
                            <a:schemeClr val="tx2"/>
                          </a:solidFill>
                        </a:rPr>
                        <a:t>Зачет</a:t>
                      </a:r>
                    </a:p>
                  </a:txBody>
                  <a:tcPr/>
                </a:tc>
                <a:extLst>
                  <a:ext uri="{0D108BD9-81ED-4DB2-BD59-A6C34878D82A}">
                    <a16:rowId xmlns:a16="http://schemas.microsoft.com/office/drawing/2014/main" val="10003"/>
                  </a:ext>
                </a:extLst>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p>
                  </a:txBody>
                  <a:tcPr/>
                </a:tc>
                <a:extLst>
                  <a:ext uri="{0D108BD9-81ED-4DB2-BD59-A6C34878D82A}">
                    <a16:rowId xmlns:a16="http://schemas.microsoft.com/office/drawing/2014/main" val="10004"/>
                  </a:ext>
                </a:extLst>
              </a:tr>
            </a:tbl>
          </a:graphicData>
        </a:graphic>
      </p:graphicFrame>
      <p:graphicFrame>
        <p:nvGraphicFramePr>
          <p:cNvPr id="4" name="Таблица 3">
            <a:extLst>
              <a:ext uri="{FF2B5EF4-FFF2-40B4-BE49-F238E27FC236}">
                <a16:creationId xmlns:a16="http://schemas.microsoft.com/office/drawing/2014/main" id="{B5261401-9307-4C91-B6B4-D12D0CF2495A}"/>
              </a:ext>
            </a:extLst>
          </p:cNvPr>
          <p:cNvGraphicFramePr>
            <a:graphicFrameLocks noGrp="1"/>
          </p:cNvGraphicFramePr>
          <p:nvPr>
            <p:extLst>
              <p:ext uri="{D42A27DB-BD31-4B8C-83A1-F6EECF244321}">
                <p14:modId xmlns:p14="http://schemas.microsoft.com/office/powerpoint/2010/main" val="1989415245"/>
              </p:ext>
            </p:extLst>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640080">
                <a:tc>
                  <a:txBody>
                    <a:bodyPr/>
                    <a:lstStyle/>
                    <a:p>
                      <a:pPr algn="ctr"/>
                      <a:r>
                        <a:rPr lang="ru-RU" sz="1800" dirty="0"/>
                        <a:t>Критерий</a:t>
                      </a:r>
                    </a:p>
                  </a:txBody>
                  <a:tcPr/>
                </a:tc>
                <a:tc>
                  <a:txBody>
                    <a:bodyPr/>
                    <a:lstStyle/>
                    <a:p>
                      <a:pPr algn="ctr"/>
                      <a:r>
                        <a:rPr lang="ru-RU" sz="1800" dirty="0"/>
                        <a:t>Максимальное количество баллов</a:t>
                      </a:r>
                    </a:p>
                  </a:txBody>
                  <a:tcPr/>
                </a:tc>
                <a:extLst>
                  <a:ext uri="{0D108BD9-81ED-4DB2-BD59-A6C34878D82A}">
                    <a16:rowId xmlns:a16="http://schemas.microsoft.com/office/drawing/2014/main" val="10000"/>
                  </a:ext>
                </a:extLst>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extLst>
                  <a:ext uri="{0D108BD9-81ED-4DB2-BD59-A6C34878D82A}">
                    <a16:rowId xmlns:a16="http://schemas.microsoft.com/office/drawing/2014/main" val="10001"/>
                  </a:ext>
                </a:extLst>
              </a:tr>
              <a:tr h="370840">
                <a:tc>
                  <a:txBody>
                    <a:bodyPr/>
                    <a:lstStyle/>
                    <a:p>
                      <a:pPr algn="l"/>
                      <a:r>
                        <a:rPr lang="ru-RU" sz="1800" dirty="0">
                          <a:solidFill>
                            <a:schemeClr val="tx2"/>
                          </a:solidFill>
                        </a:rPr>
                        <a:t>2. Домашнее задание №2</a:t>
                      </a:r>
                    </a:p>
                  </a:txBody>
                  <a:tcPr/>
                </a:tc>
                <a:tc>
                  <a:txBody>
                    <a:bodyPr/>
                    <a:lstStyle/>
                    <a:p>
                      <a:pPr algn="ctr"/>
                      <a:r>
                        <a:rPr lang="en-US" sz="1800" dirty="0">
                          <a:solidFill>
                            <a:schemeClr val="tx2"/>
                          </a:solidFill>
                        </a:rPr>
                        <a:t>5</a:t>
                      </a:r>
                      <a:endParaRPr lang="ru-RU" sz="1800" dirty="0">
                        <a:solidFill>
                          <a:schemeClr val="tx2"/>
                        </a:solidFill>
                      </a:endParaRPr>
                    </a:p>
                  </a:txBody>
                  <a:tcPr anchor="ct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p>
                  </a:txBody>
                  <a:tcPr anchor="ctr"/>
                </a:tc>
                <a:extLst>
                  <a:ext uri="{0D108BD9-81ED-4DB2-BD59-A6C34878D82A}">
                    <a16:rowId xmlns:a16="http://schemas.microsoft.com/office/drawing/2014/main" val="18621362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p>
                  </a:txBody>
                  <a:tcPr anchor="ctr"/>
                </a:tc>
                <a:extLst>
                  <a:ext uri="{0D108BD9-81ED-4DB2-BD59-A6C34878D82A}">
                    <a16:rowId xmlns:a16="http://schemas.microsoft.com/office/drawing/2014/main" val="2439241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p>
                  </a:txBody>
                  <a:tcPr anchor="ctr"/>
                </a:tc>
                <a:extLst>
                  <a:ext uri="{0D108BD9-81ED-4DB2-BD59-A6C34878D82A}">
                    <a16:rowId xmlns:a16="http://schemas.microsoft.com/office/drawing/2014/main" val="5009498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p>
                  </a:txBody>
                  <a:tcPr anchor="ctr"/>
                </a:tc>
                <a:extLst>
                  <a:ext uri="{0D108BD9-81ED-4DB2-BD59-A6C34878D82A}">
                    <a16:rowId xmlns:a16="http://schemas.microsoft.com/office/drawing/2014/main" val="10003"/>
                  </a:ext>
                </a:extLst>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42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498598"/>
          </a:xfrm>
        </p:spPr>
        <p:txBody>
          <a:bodyPr/>
          <a:lstStyle/>
          <a:p>
            <a:r>
              <a:rPr lang="ru-RU" dirty="0"/>
              <a:t>ВЗАИМОДЕЙСТВИЕ В РАМКАХ КУРСА</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7" name="TextBox 6">
            <a:extLst>
              <a:ext uri="{FF2B5EF4-FFF2-40B4-BE49-F238E27FC236}">
                <a16:creationId xmlns:a16="http://schemas.microsoft.com/office/drawing/2014/main" id="{E3F42965-E9B0-4A62-920D-F0C30E27C77F}"/>
              </a:ext>
            </a:extLst>
          </p:cNvPr>
          <p:cNvSpPr txBox="1"/>
          <p:nvPr/>
        </p:nvSpPr>
        <p:spPr>
          <a:xfrm>
            <a:off x="619912" y="1257476"/>
            <a:ext cx="9753119" cy="3754874"/>
          </a:xfrm>
          <a:prstGeom prst="rect">
            <a:avLst/>
          </a:prstGeom>
          <a:noFill/>
        </p:spPr>
        <p:txBody>
          <a:bodyPr wrap="square">
            <a:spAutoFit/>
          </a:bodyPr>
          <a:lstStyle/>
          <a:p>
            <a:r>
              <a:rPr lang="ru-RU" sz="2800" b="1" dirty="0"/>
              <a:t>Курс в </a:t>
            </a:r>
            <a:r>
              <a:rPr lang="en-US" sz="2800" b="1" dirty="0"/>
              <a:t> GIT</a:t>
            </a:r>
            <a:r>
              <a:rPr lang="ru-RU" sz="2800" b="1" dirty="0"/>
              <a:t> </a:t>
            </a:r>
            <a:r>
              <a:rPr lang="en-US" sz="2800" b="1" dirty="0">
                <a:hlinkClick r:id="rId3"/>
              </a:rPr>
              <a:t>https://github.com/HerrEnot/MISIS_2022/</a:t>
            </a:r>
            <a:endParaRPr lang="ru-RU" sz="2800" b="1" dirty="0"/>
          </a:p>
          <a:p>
            <a:endParaRPr lang="en-US" b="1" dirty="0">
              <a:solidFill>
                <a:srgbClr val="442C41"/>
              </a:solidFill>
            </a:endParaRPr>
          </a:p>
          <a:p>
            <a:r>
              <a:rPr lang="ru-RU" sz="2800" b="1" dirty="0">
                <a:solidFill>
                  <a:srgbClr val="442C41"/>
                </a:solidFill>
              </a:rPr>
              <a:t>Курс Дополнительный  </a:t>
            </a:r>
            <a:r>
              <a:rPr lang="en-US" sz="2800" b="1" dirty="0">
                <a:solidFill>
                  <a:srgbClr val="475DEC"/>
                </a:solidFill>
                <a:hlinkClick r:id="rId4"/>
              </a:rPr>
              <a:t>https://stepik.org/course/3356/syllabus</a:t>
            </a:r>
            <a:endParaRPr lang="ru-RU" sz="2800" b="1" dirty="0">
              <a:solidFill>
                <a:srgbClr val="475DEC"/>
              </a:solidFill>
            </a:endParaRPr>
          </a:p>
          <a:p>
            <a:endParaRPr lang="en-US" sz="2000" b="1" dirty="0"/>
          </a:p>
          <a:p>
            <a:r>
              <a:rPr lang="ru-RU" sz="3200" b="1" dirty="0"/>
              <a:t>Контакты:</a:t>
            </a:r>
            <a:endParaRPr lang="ru-RU" sz="2800" b="1" i="0" dirty="0">
              <a:effectLst/>
            </a:endParaRPr>
          </a:p>
          <a:p>
            <a:r>
              <a:rPr lang="ru-RU" sz="2800" b="1" dirty="0"/>
              <a:t>Воробьев Даниил</a:t>
            </a:r>
            <a:endParaRPr lang="en-US" sz="2800" b="1" i="0" dirty="0">
              <a:effectLst/>
            </a:endParaRPr>
          </a:p>
          <a:p>
            <a:r>
              <a:rPr lang="en-US" sz="2800" b="1" i="0" dirty="0">
                <a:effectLst/>
                <a:hlinkClick r:id="rId5"/>
              </a:rPr>
              <a:t>vorobyevdaniel@gmail.com</a:t>
            </a:r>
            <a:endParaRPr lang="ru-RU" sz="2800" b="1" i="0" dirty="0">
              <a:effectLst/>
            </a:endParaRPr>
          </a:p>
          <a:p>
            <a:r>
              <a:rPr lang="en-US" sz="2800" b="1" dirty="0"/>
              <a:t>@DanielVorobyev</a:t>
            </a:r>
            <a:endParaRPr lang="ru-RU" sz="2800" b="1" dirty="0"/>
          </a:p>
        </p:txBody>
      </p:sp>
      <p:pic>
        <p:nvPicPr>
          <p:cNvPr id="6" name="Picture 2">
            <a:extLst>
              <a:ext uri="{FF2B5EF4-FFF2-40B4-BE49-F238E27FC236}">
                <a16:creationId xmlns:a16="http://schemas.microsoft.com/office/drawing/2014/main" id="{0B9B0C4E-62C7-4E23-ADD0-BCDCADE294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31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a:extLst>
              <a:ext uri="{FF2B5EF4-FFF2-40B4-BE49-F238E27FC236}">
                <a16:creationId xmlns:a16="http://schemas.microsoft.com/office/drawing/2014/main" id="{290DDA26-8B1B-B749-AFB1-B3A109069E03}"/>
              </a:ext>
            </a:extLst>
          </p:cNvPr>
          <p:cNvPicPr>
            <a:picLocks noChangeAspect="1"/>
          </p:cNvPicPr>
          <p:nvPr/>
        </p:nvPicPr>
        <p:blipFill rotWithShape="1">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225" y="-2541908"/>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Аналитика Данных</a:t>
            </a: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536577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5499</TotalTime>
  <Words>3425</Words>
  <Application>Microsoft Office PowerPoint</Application>
  <PresentationFormat>Широкоэкранный</PresentationFormat>
  <Paragraphs>431</Paragraphs>
  <Slides>30</Slides>
  <Notes>29</Notes>
  <HiddenSlides>0</HiddenSlides>
  <MMClips>0</MMClips>
  <ScaleCrop>false</ScaleCrop>
  <HeadingPairs>
    <vt:vector size="8" baseType="variant">
      <vt:variant>
        <vt:lpstr>Использованные шрифты</vt:lpstr>
      </vt:variant>
      <vt:variant>
        <vt:i4>15</vt:i4>
      </vt:variant>
      <vt:variant>
        <vt:lpstr>Тема</vt:lpstr>
      </vt:variant>
      <vt:variant>
        <vt:i4>1</vt:i4>
      </vt:variant>
      <vt:variant>
        <vt:lpstr>Внедренные серверы OLE</vt:lpstr>
      </vt:variant>
      <vt:variant>
        <vt:i4>1</vt:i4>
      </vt:variant>
      <vt:variant>
        <vt:lpstr>Заголовки слайдов</vt:lpstr>
      </vt:variant>
      <vt:variant>
        <vt:i4>30</vt:i4>
      </vt:variant>
    </vt:vector>
  </HeadingPairs>
  <TitlesOfParts>
    <vt:vector size="47" baseType="lpstr">
      <vt:lpstr>-apple-system</vt:lpstr>
      <vt:lpstr>Arial</vt:lpstr>
      <vt:lpstr>Calibri</vt:lpstr>
      <vt:lpstr>Circe Light</vt:lpstr>
      <vt:lpstr>Croc</vt:lpstr>
      <vt:lpstr>Croc Light</vt:lpstr>
      <vt:lpstr>Fira Sans</vt:lpstr>
      <vt:lpstr>inherit</vt:lpstr>
      <vt:lpstr>Merriweather</vt:lpstr>
      <vt:lpstr>Montserrat</vt:lpstr>
      <vt:lpstr>Roboto</vt:lpstr>
      <vt:lpstr>Times New Roman</vt:lpstr>
      <vt:lpstr>var(--header-font)</vt:lpstr>
      <vt:lpstr>var(--suisse-intl)</vt:lpstr>
      <vt:lpstr>William Text Pro</vt:lpstr>
      <vt:lpstr>Тема Office</vt:lpstr>
      <vt:lpstr>think-cell Slide</vt:lpstr>
      <vt:lpstr>Презентация PowerPoint</vt:lpstr>
      <vt:lpstr>План занятия</vt:lpstr>
      <vt:lpstr>Знакомство </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ВЗАИМОДЕЙСТВИЕ В РАМКАХ КУРСА</vt:lpstr>
      <vt:lpstr>Презентация PowerPoint</vt:lpstr>
      <vt:lpstr>Чем занимаются аналитики данных?</vt:lpstr>
      <vt:lpstr>Презентация PowerPoint</vt:lpstr>
      <vt:lpstr>«DA или DS вот в чем вопрос…»</vt:lpstr>
      <vt:lpstr>Задачи DA</vt:lpstr>
      <vt:lpstr>Summary Универсального солдата</vt:lpstr>
      <vt:lpstr>Что ждет работодатель или DA ближайшего будущего</vt:lpstr>
      <vt:lpstr>Презентация PowerPoint</vt:lpstr>
      <vt:lpstr>ML</vt:lpstr>
      <vt:lpstr>Презентация PowerPoint</vt:lpstr>
      <vt:lpstr>Три кита ML</vt:lpstr>
      <vt:lpstr>Самое известное заблуждение</vt:lpstr>
      <vt:lpstr>Карта ML</vt:lpstr>
      <vt:lpstr>Ансамбли</vt:lpstr>
      <vt:lpstr>Метрика точности</vt:lpstr>
      <vt:lpstr>Презентация PowerPoint</vt:lpstr>
      <vt:lpstr>Немного истории</vt:lpstr>
      <vt:lpstr>Философия питона</vt:lpstr>
      <vt:lpstr>Не только аналитика. Основные направления использования</vt:lpstr>
      <vt:lpstr>Хорошие книги</vt:lpstr>
      <vt:lpstr>Презентация PowerPoint</vt:lpstr>
      <vt:lpstr>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Даниил Воробьев</cp:lastModifiedBy>
  <cp:revision>124</cp:revision>
  <dcterms:created xsi:type="dcterms:W3CDTF">2021-02-18T09:00:21Z</dcterms:created>
  <dcterms:modified xsi:type="dcterms:W3CDTF">2022-10-13T10:15:07Z</dcterms:modified>
</cp:coreProperties>
</file>